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0" r:id="rId4"/>
    <p:sldMasterId id="2147483702" r:id="rId5"/>
  </p:sldMasterIdLst>
  <p:notesMasterIdLst>
    <p:notesMasterId r:id="rId26"/>
  </p:notesMasterIdLst>
  <p:sldIdLst>
    <p:sldId id="2106" r:id="rId6"/>
    <p:sldId id="256" r:id="rId7"/>
    <p:sldId id="1482" r:id="rId8"/>
    <p:sldId id="1462" r:id="rId9"/>
    <p:sldId id="1503" r:id="rId10"/>
    <p:sldId id="1504" r:id="rId11"/>
    <p:sldId id="1516" r:id="rId12"/>
    <p:sldId id="1520" r:id="rId13"/>
    <p:sldId id="1486" r:id="rId14"/>
    <p:sldId id="328" r:id="rId15"/>
    <p:sldId id="2089" r:id="rId16"/>
    <p:sldId id="355" r:id="rId17"/>
    <p:sldId id="1798" r:id="rId18"/>
    <p:sldId id="1796" r:id="rId19"/>
    <p:sldId id="350" r:id="rId20"/>
    <p:sldId id="2088" r:id="rId21"/>
    <p:sldId id="360" r:id="rId22"/>
    <p:sldId id="351" r:id="rId23"/>
    <p:sldId id="2010" r:id="rId24"/>
    <p:sldId id="363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97" autoAdjust="0"/>
    <p:restoredTop sz="94626" autoAdjust="0"/>
  </p:normalViewPr>
  <p:slideViewPr>
    <p:cSldViewPr snapToGrid="0">
      <p:cViewPr varScale="1">
        <p:scale>
          <a:sx n="107" d="100"/>
          <a:sy n="107" d="100"/>
        </p:scale>
        <p:origin x="176" y="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Things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A3B4-4E1A-98B4-5FB2FEE534B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A3B4-4E1A-98B4-5FB2FEE534B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A3B4-4E1A-98B4-5FB2FEE534B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A3B4-4E1A-98B4-5FB2FEE534B5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A3B4-4E1A-98B4-5FB2FEE534B5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B-A3B4-4E1A-98B4-5FB2FEE534B5}"/>
              </c:ext>
            </c:extLst>
          </c:dPt>
          <c:dPt>
            <c:idx val="6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D-A3B4-4E1A-98B4-5FB2FEE534B5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F-A3B4-4E1A-98B4-5FB2FEE534B5}"/>
              </c:ext>
            </c:extLst>
          </c:dPt>
          <c:dPt>
            <c:idx val="8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1-A3B4-4E1A-98B4-5FB2FEE534B5}"/>
              </c:ext>
            </c:extLst>
          </c:dPt>
          <c:cat>
            <c:strRef>
              <c:f>Sheet1!$A$2:$A$10</c:f>
              <c:strCache>
                <c:ptCount val="9"/>
                <c:pt idx="0">
                  <c:v>Amy</c:v>
                </c:pt>
                <c:pt idx="1">
                  <c:v>Annie</c:v>
                </c:pt>
                <c:pt idx="2">
                  <c:v>Barmy</c:v>
                </c:pt>
                <c:pt idx="3">
                  <c:v>Bob</c:v>
                </c:pt>
                <c:pt idx="4">
                  <c:v>Fred</c:v>
                </c:pt>
                <c:pt idx="5">
                  <c:v>Gerald</c:v>
                </c:pt>
                <c:pt idx="6">
                  <c:v>Nutty</c:v>
                </c:pt>
                <c:pt idx="7">
                  <c:v>Peter</c:v>
                </c:pt>
                <c:pt idx="8">
                  <c:v>Steve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5</c:v>
                </c:pt>
                <c:pt idx="6">
                  <c:v>7</c:v>
                </c:pt>
                <c:pt idx="7">
                  <c:v>4</c:v>
                </c:pt>
                <c:pt idx="8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A3B4-4E1A-98B4-5FB2FEE534B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More things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Sheet1!$A$2:$A$10</c:f>
              <c:strCache>
                <c:ptCount val="9"/>
                <c:pt idx="0">
                  <c:v>Amy</c:v>
                </c:pt>
                <c:pt idx="1">
                  <c:v>Annie</c:v>
                </c:pt>
                <c:pt idx="2">
                  <c:v>Barmy</c:v>
                </c:pt>
                <c:pt idx="3">
                  <c:v>Bob</c:v>
                </c:pt>
                <c:pt idx="4">
                  <c:v>Fred</c:v>
                </c:pt>
                <c:pt idx="5">
                  <c:v>Gerald</c:v>
                </c:pt>
                <c:pt idx="6">
                  <c:v>Nutty</c:v>
                </c:pt>
                <c:pt idx="7">
                  <c:v>Peter</c:v>
                </c:pt>
                <c:pt idx="8">
                  <c:v>Steve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3</c:v>
                </c:pt>
                <c:pt idx="5">
                  <c:v>4</c:v>
                </c:pt>
                <c:pt idx="6">
                  <c:v>5</c:v>
                </c:pt>
                <c:pt idx="7">
                  <c:v>2</c:v>
                </c:pt>
                <c:pt idx="8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3-A3B4-4E1A-98B4-5FB2FEE534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shape val="box"/>
        <c:axId val="-101830608"/>
        <c:axId val="-101827856"/>
        <c:axId val="0"/>
      </c:bar3DChart>
      <c:catAx>
        <c:axId val="-101830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1827856"/>
        <c:crosses val="autoZero"/>
        <c:auto val="1"/>
        <c:lblAlgn val="ctr"/>
        <c:lblOffset val="100"/>
        <c:noMultiLvlLbl val="0"/>
      </c:catAx>
      <c:valAx>
        <c:axId val="-101827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1830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Things</c:v>
                </c:pt>
              </c:strCache>
            </c:strRef>
          </c:tx>
          <c:dPt>
            <c:idx val="0"/>
            <c:bubble3D val="0"/>
            <c:explosion val="29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7-5AB3-4787-920C-7CF35D713834}"/>
              </c:ext>
            </c:extLst>
          </c:dPt>
          <c:dPt>
            <c:idx val="1"/>
            <c:bubble3D val="0"/>
            <c:explosion val="4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5AB3-4787-920C-7CF35D713834}"/>
              </c:ext>
            </c:extLst>
          </c:dPt>
          <c:dPt>
            <c:idx val="2"/>
            <c:bubble3D val="0"/>
            <c:explosion val="22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5AB3-4787-920C-7CF35D713834}"/>
              </c:ext>
            </c:extLst>
          </c:dPt>
          <c:dPt>
            <c:idx val="3"/>
            <c:bubble3D val="0"/>
            <c:explosion val="24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5-5AB3-4787-920C-7CF35D713834}"/>
              </c:ext>
            </c:extLst>
          </c:dPt>
          <c:dLbls>
            <c:dLbl>
              <c:idx val="0"/>
              <c:layout>
                <c:manualLayout>
                  <c:x val="-5.2824983305490202E-2"/>
                  <c:y val="-0.19774011299434999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FBB8C1A-C298-074D-B9C9-759B2BFF66BA}" type="CATEGORYNAME">
                      <a:rPr lang="en-US" b="0" i="0">
                        <a:latin typeface="Dagny OT" panose="020B0504020201020104" pitchFamily="34" charset="77"/>
                      </a:rPr>
                      <a:pPr>
                        <a:defRPr/>
                      </a:pPr>
                      <a:t>[CATEGORY NAME]</a:t>
                    </a:fld>
                    <a:r>
                      <a:rPr lang="en-US" b="0" i="0" baseline="0">
                        <a:latin typeface="Dagny OT" panose="020B0504020201020104" pitchFamily="34" charset="77"/>
                      </a:rPr>
                      <a:t>
</a:t>
                    </a:r>
                    <a:fld id="{DC4D3342-B3EE-D449-816C-E4F7DB441719}" type="PERCENTAGE">
                      <a:rPr lang="en-US" b="0" i="0" baseline="0">
                        <a:latin typeface="Dagny OT" panose="020B0504020201020104" pitchFamily="34" charset="77"/>
                      </a:rPr>
                      <a:pPr>
                        <a:defRPr/>
                      </a:pPr>
                      <a:t>[PERCENTAGE]</a:t>
                    </a:fld>
                    <a:endParaRPr lang="en-US" b="0" i="0" baseline="0">
                      <a:latin typeface="Dagny OT" panose="020B0504020201020104" pitchFamily="34" charset="7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AB3-4787-920C-7CF35D713834}"/>
                </c:ext>
              </c:extLst>
            </c:dLbl>
            <c:dLbl>
              <c:idx val="1"/>
              <c:layout>
                <c:manualLayout>
                  <c:x val="0.17288176354524101"/>
                  <c:y val="3.2956685499058502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D09BAFD-9574-084B-8D98-58F81152694F}" type="CATEGORYNAME">
                      <a:rPr lang="en-US" b="0" i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="0" i="0" baseline="0">
                        <a:latin typeface="Dagny OT" panose="020B0504020201020104" pitchFamily="34" charset="77"/>
                      </a:rPr>
                      <a:t>
</a:t>
                    </a:r>
                    <a:fld id="{13810A85-2CB2-D744-8C13-0B9B3C9986CC}" type="PERCENTAGE">
                      <a:rPr lang="en-US" b="0" i="0" baseline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="0" i="0" baseline="0">
                      <a:latin typeface="Dagny OT" panose="020B0504020201020104" pitchFamily="34" charset="7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AB3-4787-920C-7CF35D713834}"/>
                </c:ext>
              </c:extLst>
            </c:dLbl>
            <c:dLbl>
              <c:idx val="2"/>
              <c:layout>
                <c:manualLayout>
                  <c:x val="-1.8789872998212699E-2"/>
                  <c:y val="0.17419962335216599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9F968FC-8FB9-1341-944A-24EBC8390432}" type="CATEGORYNAME">
                      <a:rPr lang="en-US" b="0" i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="0" i="0" baseline="0">
                        <a:latin typeface="Dagny OT" panose="020B0504020201020104" pitchFamily="34" charset="77"/>
                      </a:rPr>
                      <a:t>
</a:t>
                    </a:r>
                    <a:fld id="{647E0B64-8F65-D34B-BC1E-6CA2CA90D4C1}" type="PERCENTAGE">
                      <a:rPr lang="en-US" b="0" i="0" baseline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="0" i="0" baseline="0">
                      <a:latin typeface="Dagny OT" panose="020B0504020201020104" pitchFamily="34" charset="7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AB3-4787-920C-7CF35D713834}"/>
                </c:ext>
              </c:extLst>
            </c:dLbl>
            <c:dLbl>
              <c:idx val="3"/>
              <c:layout>
                <c:manualLayout>
                  <c:x val="-7.8987137759209305E-2"/>
                  <c:y val="-4.7079125702507597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33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654579-716D-FD44-8FDF-20B6E26E6F6A}" type="CATEGORYNAME">
                      <a:rPr lang="en-US" b="0" i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[CATEGORY NAME]</a:t>
                    </a:fld>
                    <a:r>
                      <a:rPr lang="en-US" b="0" i="0" baseline="0">
                        <a:latin typeface="Dagny OT" panose="020B0504020201020104" pitchFamily="34" charset="77"/>
                      </a:rPr>
                      <a:t>
</a:t>
                    </a:r>
                    <a:fld id="{27020B36-C58D-E34E-AB8D-4C185E80F407}" type="PERCENTAGE">
                      <a:rPr lang="en-US" b="0" i="0" baseline="0">
                        <a:latin typeface="Dagny OT" panose="020B0504020201020104" pitchFamily="34" charset="77"/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US" b="0" i="0" baseline="0">
                      <a:latin typeface="Dagny OT" panose="020B0504020201020104" pitchFamily="34" charset="77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263221717246299"/>
                      <c:h val="0.24343238874801701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AB3-4787-920C-7CF35D713834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Steve</c:v>
                </c:pt>
                <c:pt idx="1">
                  <c:v>Bob</c:v>
                </c:pt>
                <c:pt idx="2">
                  <c:v>Amy</c:v>
                </c:pt>
                <c:pt idx="3">
                  <c:v>Gerald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AB3-4787-920C-7CF35D713834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134986735939812E-2"/>
          <c:y val="0.25362752231921615"/>
          <c:w val="0.72667467067721714"/>
          <c:h val="0.46055838532890775"/>
        </c:manualLayout>
      </c:layout>
      <c:lineChart>
        <c:grouping val="standar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Things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8493-4B46-B1C9-CD9E258703C7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8493-4B46-B1C9-CD9E258703C7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8493-4B46-B1C9-CD9E258703C7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8493-4B46-B1C9-CD9E258703C7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8493-4B46-B1C9-CD9E258703C7}"/>
              </c:ext>
            </c:extLst>
          </c:dPt>
          <c:dPt>
            <c:idx val="5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8493-4B46-B1C9-CD9E258703C7}"/>
              </c:ext>
            </c:extLst>
          </c:dPt>
          <c:dPt>
            <c:idx val="6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8493-4B46-B1C9-CD9E258703C7}"/>
              </c:ext>
            </c:extLst>
          </c:dPt>
          <c:dPt>
            <c:idx val="7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8493-4B46-B1C9-CD9E258703C7}"/>
              </c:ext>
            </c:extLst>
          </c:dPt>
          <c:dPt>
            <c:idx val="8"/>
            <c:marker>
              <c:symbol val="none"/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8493-4B46-B1C9-CD9E258703C7}"/>
              </c:ext>
            </c:extLst>
          </c:dPt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5</c:v>
                </c:pt>
                <c:pt idx="6">
                  <c:v>7</c:v>
                </c:pt>
                <c:pt idx="7">
                  <c:v>4</c:v>
                </c:pt>
                <c:pt idx="8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8493-4B46-B1C9-CD9E258703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More things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3</c:v>
                </c:pt>
                <c:pt idx="5">
                  <c:v>4</c:v>
                </c:pt>
                <c:pt idx="6">
                  <c:v>5</c:v>
                </c:pt>
                <c:pt idx="7">
                  <c:v>2</c:v>
                </c:pt>
                <c:pt idx="8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8493-4B46-B1C9-CD9E258703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2048128"/>
        <c:axId val="-102045376"/>
      </c:lineChart>
      <c:catAx>
        <c:axId val="-102048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2045376"/>
        <c:crosses val="autoZero"/>
        <c:auto val="1"/>
        <c:lblAlgn val="ctr"/>
        <c:lblOffset val="100"/>
        <c:noMultiLvlLbl val="0"/>
      </c:catAx>
      <c:valAx>
        <c:axId val="-102045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95000"/>
                </a:schemeClr>
              </a:solidFill>
              <a:prstDash val="sysDot"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2048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Things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8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Pt>
            <c:idx val="0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2393-4E9D-AF3C-4CD880322B5B}"/>
              </c:ext>
            </c:extLst>
          </c:dPt>
          <c:dPt>
            <c:idx val="1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2393-4E9D-AF3C-4CD880322B5B}"/>
              </c:ext>
            </c:extLst>
          </c:dPt>
          <c:dPt>
            <c:idx val="2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2393-4E9D-AF3C-4CD880322B5B}"/>
              </c:ext>
            </c:extLst>
          </c:dPt>
          <c:dPt>
            <c:idx val="3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2393-4E9D-AF3C-4CD880322B5B}"/>
              </c:ext>
            </c:extLst>
          </c:dPt>
          <c:dPt>
            <c:idx val="4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2393-4E9D-AF3C-4CD880322B5B}"/>
              </c:ext>
            </c:extLst>
          </c:dPt>
          <c:dPt>
            <c:idx val="5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B-2393-4E9D-AF3C-4CD880322B5B}"/>
              </c:ext>
            </c:extLst>
          </c:dPt>
          <c:dPt>
            <c:idx val="6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D-2393-4E9D-AF3C-4CD880322B5B}"/>
              </c:ext>
            </c:extLst>
          </c:dPt>
          <c:dPt>
            <c:idx val="7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F-2393-4E9D-AF3C-4CD880322B5B}"/>
              </c:ext>
            </c:extLst>
          </c:dPt>
          <c:dPt>
            <c:idx val="8"/>
            <c:marker>
              <c:symbol val="circle"/>
              <c:size val="8"/>
              <c:spPr>
                <a:solidFill>
                  <a:schemeClr val="accent1"/>
                </a:solidFill>
                <a:ln w="9525">
                  <a:solidFill>
                    <a:schemeClr val="accent1"/>
                  </a:solidFill>
                </a:ln>
                <a:effectLst/>
              </c:spPr>
            </c:marker>
            <c:bubble3D val="0"/>
            <c:spPr>
              <a:ln w="28575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11-2393-4E9D-AF3C-4CD880322B5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2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</c:v>
                </c:pt>
                <c:pt idx="5">
                  <c:v>5</c:v>
                </c:pt>
                <c:pt idx="6">
                  <c:v>7</c:v>
                </c:pt>
                <c:pt idx="7">
                  <c:v>4</c:v>
                </c:pt>
                <c:pt idx="8">
                  <c:v>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2-2393-4E9D-AF3C-4CD880322B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More things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square"/>
            <c:size val="8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Sheet1!$A$2:$A$10</c:f>
              <c:strCache>
                <c:ptCount val="9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</c:strCache>
            </c:strRef>
          </c:cat>
          <c:val>
            <c:numRef>
              <c:f>Sheet1!$C$2:$C$10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5</c:v>
                </c:pt>
                <c:pt idx="3">
                  <c:v>6</c:v>
                </c:pt>
                <c:pt idx="4">
                  <c:v>3</c:v>
                </c:pt>
                <c:pt idx="5">
                  <c:v>4</c:v>
                </c:pt>
                <c:pt idx="6">
                  <c:v>5</c:v>
                </c:pt>
                <c:pt idx="7">
                  <c:v>2</c:v>
                </c:pt>
                <c:pt idx="8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13-2393-4E9D-AF3C-4CD880322B5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-102048128"/>
        <c:axId val="-102045376"/>
      </c:lineChart>
      <c:catAx>
        <c:axId val="-102048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270000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2045376"/>
        <c:crosses val="autoZero"/>
        <c:auto val="1"/>
        <c:lblAlgn val="ctr"/>
        <c:lblOffset val="100"/>
        <c:noMultiLvlLbl val="0"/>
      </c:catAx>
      <c:valAx>
        <c:axId val="-102045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02048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2559E-1330-5F4E-826E-E982079549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243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2559E-1330-5F4E-826E-E982079549F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31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98662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89262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9458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5694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15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949639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793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126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092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410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1908893"/>
            <a:ext cx="3855720" cy="3958507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616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 userDrawn="1"/>
        </p:nvSpPr>
        <p:spPr>
          <a:xfrm>
            <a:off x="0" y="-153514"/>
            <a:ext cx="5303520" cy="7011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1928917"/>
            <a:ext cx="3855720" cy="3938483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2697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90165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deanenettles.com/webexamples/colorexamples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lor-blindness.com/coblis-color-blindness-simulato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promise.site.uottawa.ca/SERepository/datasets/cm1.arff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romise.site.uottawa.ca/SERepository/datasets/cm1.arf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dataphys.org/lis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F10C0CC-EE7E-47E7-9FD9-D32F9A734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61668" y="255181"/>
            <a:ext cx="11448127" cy="651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9123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CHART TYPES</a:t>
            </a: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403AE-B19D-3349-9CD6-71C9EEBC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buNone/>
            </a:pPr>
            <a:r>
              <a:rPr lang="en-US" dirty="0"/>
              <a:t>Simple Text and Tables</a:t>
            </a:r>
          </a:p>
          <a:p>
            <a:pPr marL="0" indent="0">
              <a:buNone/>
            </a:pPr>
            <a:r>
              <a:rPr lang="en-US" dirty="0"/>
              <a:t>Scatterplot</a:t>
            </a:r>
          </a:p>
          <a:p>
            <a:pPr marL="0" indent="0">
              <a:buNone/>
            </a:pPr>
            <a:r>
              <a:rPr lang="en-US" dirty="0"/>
              <a:t>Line Chart</a:t>
            </a:r>
          </a:p>
          <a:p>
            <a:pPr marL="0" indent="0">
              <a:buNone/>
            </a:pPr>
            <a:r>
              <a:rPr lang="en-US" dirty="0"/>
              <a:t>Bar Charts</a:t>
            </a:r>
          </a:p>
          <a:p>
            <a:pPr marL="0" indent="0">
              <a:buNone/>
            </a:pPr>
            <a:r>
              <a:rPr lang="en-US" dirty="0"/>
              <a:t>Stacked Bar Charts</a:t>
            </a:r>
          </a:p>
          <a:p>
            <a:pPr marL="0" indent="0">
              <a:buNone/>
            </a:pPr>
            <a:r>
              <a:rPr lang="en-US" dirty="0"/>
              <a:t>100% Bar Charts</a:t>
            </a:r>
          </a:p>
          <a:p>
            <a:pPr marL="0" indent="0">
              <a:buNone/>
            </a:pPr>
            <a:r>
              <a:rPr lang="en-US" dirty="0"/>
              <a:t>Area Charts</a:t>
            </a:r>
          </a:p>
          <a:p>
            <a:pPr marL="0" indent="0">
              <a:buNone/>
            </a:pPr>
            <a:r>
              <a:rPr lang="en-US" dirty="0" err="1"/>
              <a:t>Treemaps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Gauge Charts</a:t>
            </a:r>
          </a:p>
          <a:p>
            <a:pPr marL="0" indent="0">
              <a:buNone/>
            </a:pPr>
            <a:r>
              <a:rPr lang="en-US" dirty="0"/>
              <a:t>Heatmaps and Choropleth Maps</a:t>
            </a:r>
          </a:p>
          <a:p>
            <a:pPr marL="0" indent="0">
              <a:buNone/>
            </a:pPr>
            <a:r>
              <a:rPr lang="en-US" dirty="0"/>
              <a:t>Geographical Maps</a:t>
            </a:r>
          </a:p>
          <a:p>
            <a:pPr marL="0" indent="0">
              <a:buNone/>
            </a:pPr>
            <a:r>
              <a:rPr lang="en-US" dirty="0"/>
              <a:t>Parallel Coordinates</a:t>
            </a:r>
          </a:p>
          <a:p>
            <a:pPr marL="0" indent="0">
              <a:buNone/>
            </a:pPr>
            <a:r>
              <a:rPr lang="en-US" dirty="0"/>
              <a:t>Chernoff Faces</a:t>
            </a:r>
          </a:p>
          <a:p>
            <a:pPr marL="0" indent="0">
              <a:buNone/>
            </a:pPr>
            <a:r>
              <a:rPr lang="en-US" dirty="0"/>
              <a:t>Word Clouds</a:t>
            </a:r>
          </a:p>
          <a:p>
            <a:pPr marL="0" indent="0">
              <a:buNone/>
            </a:pPr>
            <a:r>
              <a:rPr lang="en-US" dirty="0"/>
              <a:t>Network Diagrams</a:t>
            </a:r>
          </a:p>
          <a:p>
            <a:pPr marL="0" indent="0">
              <a:buNone/>
            </a:pPr>
            <a:r>
              <a:rPr lang="en-US" dirty="0"/>
              <a:t>Dendrograms and Trees</a:t>
            </a:r>
          </a:p>
          <a:p>
            <a:pPr marL="0" indent="0">
              <a:buNone/>
            </a:pPr>
            <a:r>
              <a:rPr lang="en-US" dirty="0"/>
              <a:t>Sparklines</a:t>
            </a:r>
          </a:p>
          <a:p>
            <a:pPr marL="0" indent="0">
              <a:buNone/>
            </a:pPr>
            <a:r>
              <a:rPr lang="en-US" dirty="0"/>
              <a:t>Interactive Charts</a:t>
            </a:r>
          </a:p>
          <a:p>
            <a:pPr marL="0" indent="0">
              <a:buNone/>
            </a:pPr>
            <a:r>
              <a:rPr lang="en-US" dirty="0"/>
              <a:t>Small Multiples</a:t>
            </a:r>
          </a:p>
          <a:p>
            <a:pPr marL="0" indent="0">
              <a:buNone/>
            </a:pPr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45652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067E0E1-8C51-42F9-B149-9214F523A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CHARTS TO AVOID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6341796" cy="3581401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AVOID (?) anything</a:t>
            </a:r>
            <a:r>
              <a:rPr lang="en-CA" dirty="0">
                <a:latin typeface="Dagny OT" panose="020B0504020201020104" pitchFamily="34" charset="77"/>
              </a:rPr>
              <a:t> </a:t>
            </a:r>
            <a:r>
              <a:rPr lang="en-CA" b="1" dirty="0">
                <a:latin typeface="Dagny OT" panose="020B0504020201020104" pitchFamily="34" charset="77"/>
              </a:rPr>
              <a:t>with an arc</a:t>
            </a:r>
            <a:r>
              <a:rPr lang="en-CA" dirty="0">
                <a:latin typeface="Dagny OT" panose="020B0504020201020104" pitchFamily="34" charset="77"/>
              </a:rPr>
              <a:t> (except gauge charts): pie, donut, </a:t>
            </a:r>
            <a:r>
              <a:rPr lang="en-CA" dirty="0" err="1">
                <a:latin typeface="Dagny OT" panose="020B0504020201020104" pitchFamily="34" charset="77"/>
              </a:rPr>
              <a:t>etc</a:t>
            </a:r>
            <a:r>
              <a:rPr lang="en-CA" dirty="0">
                <a:latin typeface="Dagny OT" panose="020B0504020201020104" pitchFamily="34" charset="77"/>
              </a:rPr>
              <a:t>: human brains have a hard time </a:t>
            </a:r>
            <a:r>
              <a:rPr lang="en-CA" b="1" dirty="0">
                <a:latin typeface="Dagny OT" panose="020B0504020201020104" pitchFamily="34" charset="77"/>
              </a:rPr>
              <a:t>comparing arcs </a:t>
            </a:r>
            <a:r>
              <a:rPr lang="en-CA" dirty="0">
                <a:latin typeface="Dagny OT" panose="020B0504020201020104" pitchFamily="34" charset="77"/>
              </a:rPr>
              <a:t>--</a:t>
            </a:r>
            <a:r>
              <a:rPr lang="en-CA" b="1" dirty="0">
                <a:latin typeface="Dagny OT" panose="020B0504020201020104" pitchFamily="34" charset="77"/>
              </a:rPr>
              <a:t> </a:t>
            </a:r>
            <a:r>
              <a:rPr lang="en-CA" dirty="0">
                <a:latin typeface="Dagny OT" panose="020B0504020201020104" pitchFamily="34" charset="77"/>
              </a:rPr>
              <a:t>without labels, how different are Steve &amp; Bob?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AVOID 3D charts: </a:t>
            </a:r>
            <a:r>
              <a:rPr lang="en-CA" sz="2000" dirty="0">
                <a:latin typeface="Dagny OT" panose="020B0504020201020104" pitchFamily="34" charset="77"/>
              </a:rPr>
              <a:t>it is difficult </a:t>
            </a:r>
            <a:r>
              <a:rPr lang="en-CA" dirty="0">
                <a:latin typeface="Dagny OT" panose="020B0504020201020104" pitchFamily="34" charset="77"/>
              </a:rPr>
              <a:t>to </a:t>
            </a:r>
            <a:r>
              <a:rPr lang="en-CA" sz="2000" dirty="0">
                <a:latin typeface="Dagny OT" panose="020B0504020201020104" pitchFamily="34" charset="77"/>
              </a:rPr>
              <a:t>compare them visually (and they add </a:t>
            </a:r>
            <a:r>
              <a:rPr lang="en-CA" sz="2000" b="1" dirty="0">
                <a:latin typeface="Dagny OT" panose="020B0504020201020104" pitchFamily="34" charset="77"/>
              </a:rPr>
              <a:t>too much</a:t>
            </a:r>
            <a:r>
              <a:rPr lang="en-CA" sz="2000" dirty="0">
                <a:latin typeface="Dagny OT" panose="020B0504020201020104" pitchFamily="34" charset="77"/>
              </a:rPr>
              <a:t> clutter).</a:t>
            </a:r>
            <a:endParaRPr lang="en-CA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AVOID stacked area charts: </a:t>
            </a:r>
            <a:r>
              <a:rPr lang="en-CA" dirty="0">
                <a:latin typeface="Dagny OT" panose="020B0504020201020104" pitchFamily="34" charset="77"/>
              </a:rPr>
              <a:t>way too confusing.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2000" dirty="0">
              <a:latin typeface="Dagny OT" panose="020B0504020201020104" pitchFamily="34" charset="77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D027986-24B2-4D2F-A997-0EE24E678F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7159179"/>
              </p:ext>
            </p:extLst>
          </p:nvPr>
        </p:nvGraphicFramePr>
        <p:xfrm>
          <a:off x="7652067" y="4196858"/>
          <a:ext cx="4300175" cy="2466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4229629-C851-405E-BE32-C74BDAAE6F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8246607"/>
              </p:ext>
            </p:extLst>
          </p:nvPr>
        </p:nvGraphicFramePr>
        <p:xfrm>
          <a:off x="7808551" y="1841891"/>
          <a:ext cx="3987209" cy="2697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22135E2-41CA-1944-8751-F925E85C9FB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49482" y="5062597"/>
            <a:ext cx="4649972" cy="16096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70D921-FB9C-624D-93E5-7F23AF97AF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264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FDF09-5562-4D4A-A49A-D220FEA5D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3976E7-F402-5949-BBF8-5F9EC05E4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Effective data visualizations </a:t>
            </a:r>
            <a:r>
              <a:rPr lang="en-US" b="1" dirty="0">
                <a:latin typeface="Dagny OT" panose="020B0504020201020104" pitchFamily="34" charset="77"/>
              </a:rPr>
              <a:t>provide insights </a:t>
            </a:r>
            <a:r>
              <a:rPr lang="en-US" dirty="0">
                <a:latin typeface="Dagny OT" panose="020B0504020201020104" pitchFamily="34" charset="77"/>
              </a:rPr>
              <a:t>and </a:t>
            </a:r>
            <a:r>
              <a:rPr lang="en-US" b="1" dirty="0">
                <a:latin typeface="Dagny OT" panose="020B0504020201020104" pitchFamily="34" charset="77"/>
              </a:rPr>
              <a:t>facilitate understanding</a:t>
            </a:r>
            <a:r>
              <a:rPr lang="en-US" dirty="0">
                <a:latin typeface="Dagny OT" panose="020B0504020201020104" pitchFamily="34" charset="77"/>
              </a:rPr>
              <a:t>.</a:t>
            </a:r>
            <a:endParaRPr lang="en-US" sz="16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>
              <a:buNone/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The basic principles can guide your visualization design and consumption.</a:t>
            </a:r>
            <a:endParaRPr lang="en-US" sz="16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>
              <a:buNone/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Be </a:t>
            </a:r>
            <a:r>
              <a:rPr lang="en-US" b="1" dirty="0">
                <a:latin typeface="Dagny OT" panose="020B0504020201020104" pitchFamily="34" charset="77"/>
              </a:rPr>
              <a:t>creative</a:t>
            </a:r>
            <a:r>
              <a:rPr lang="en-US" dirty="0">
                <a:latin typeface="Dagny OT" panose="020B0504020201020104" pitchFamily="34" charset="77"/>
              </a:rPr>
              <a:t> but keep your data and your representations </a:t>
            </a:r>
            <a:r>
              <a:rPr lang="en-US" b="1" dirty="0">
                <a:latin typeface="Dagny OT" panose="020B0504020201020104" pitchFamily="34" charset="77"/>
              </a:rPr>
              <a:t>honest</a:t>
            </a:r>
            <a:r>
              <a:rPr lang="en-US" dirty="0">
                <a:latin typeface="Dagny OT" panose="020B0504020201020104" pitchFamily="34" charset="77"/>
              </a:rPr>
              <a:t>.</a:t>
            </a:r>
            <a:endParaRPr lang="en-US" sz="16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>
              <a:buNone/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Be mindful of attempts to distort trends and conclusions with flashy visuals.</a:t>
            </a:r>
            <a:endParaRPr lang="en-US" sz="16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>
              <a:buNone/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Data and code should be made available along with the displays.</a:t>
            </a:r>
            <a:endParaRPr lang="en-US" sz="16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90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CD0C8A-082D-4842-AE95-895628CE64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78028" y="1459238"/>
            <a:ext cx="10114468" cy="491895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0CD4955-435F-5D44-8FF9-5DDE844B8FA5}"/>
              </a:ext>
            </a:extLst>
          </p:cNvPr>
          <p:cNvSpPr txBox="1"/>
          <p:nvPr/>
        </p:nvSpPr>
        <p:spPr>
          <a:xfrm>
            <a:off x="10019029" y="6048115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numerosity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5ED6DC4-6DD1-C249-B532-FEC9DB2F8D6E}"/>
              </a:ext>
            </a:extLst>
          </p:cNvPr>
          <p:cNvSpPr txBox="1"/>
          <p:nvPr/>
        </p:nvSpPr>
        <p:spPr>
          <a:xfrm>
            <a:off x="7106825" y="3359133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sharpness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6C25BE8-FE5E-AD41-9F39-04FADBA7891D}"/>
              </a:ext>
            </a:extLst>
          </p:cNvPr>
          <p:cNvSpPr txBox="1"/>
          <p:nvPr/>
        </p:nvSpPr>
        <p:spPr>
          <a:xfrm>
            <a:off x="4306744" y="3359133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size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5F1E30-076C-0541-9846-B5C620555D79}"/>
              </a:ext>
            </a:extLst>
          </p:cNvPr>
          <p:cNvSpPr txBox="1"/>
          <p:nvPr/>
        </p:nvSpPr>
        <p:spPr>
          <a:xfrm>
            <a:off x="1478027" y="3359133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shape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FE85A30-8D26-2543-B475-BE4B4E257459}"/>
              </a:ext>
            </a:extLst>
          </p:cNvPr>
          <p:cNvSpPr txBox="1"/>
          <p:nvPr/>
        </p:nvSpPr>
        <p:spPr>
          <a:xfrm>
            <a:off x="4306744" y="6048115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intensity/value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809FB9A-BF7A-894F-9936-5C67437995C3}"/>
              </a:ext>
            </a:extLst>
          </p:cNvPr>
          <p:cNvSpPr txBox="1"/>
          <p:nvPr/>
        </p:nvSpPr>
        <p:spPr>
          <a:xfrm>
            <a:off x="10019029" y="3359133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color/hue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71F2913-2454-A544-8A22-50ED21CC0D65}"/>
              </a:ext>
            </a:extLst>
          </p:cNvPr>
          <p:cNvSpPr txBox="1"/>
          <p:nvPr/>
        </p:nvSpPr>
        <p:spPr>
          <a:xfrm>
            <a:off x="7106825" y="6048115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enclosure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0B7F20B-2622-C04C-8FD1-E82C3BAAA6C3}"/>
              </a:ext>
            </a:extLst>
          </p:cNvPr>
          <p:cNvSpPr txBox="1"/>
          <p:nvPr/>
        </p:nvSpPr>
        <p:spPr>
          <a:xfrm>
            <a:off x="1478027" y="6048115"/>
            <a:ext cx="167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markings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PRE-ATTENTIVE FEATURES</a:t>
            </a:r>
            <a:endParaRPr lang="en-US" sz="2400" b="1" dirty="0"/>
          </a:p>
        </p:txBody>
      </p:sp>
      <p:sp>
        <p:nvSpPr>
          <p:cNvPr id="18" name="Rectangle 17"/>
          <p:cNvSpPr/>
          <p:nvPr/>
        </p:nvSpPr>
        <p:spPr>
          <a:xfrm>
            <a:off x="6920179" y="-4849"/>
            <a:ext cx="5271821" cy="307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</a:rPr>
              <a:t>[P. Boily, S. Davies, J. </a:t>
            </a:r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</a:rPr>
              <a:t>Schellinck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</a:rPr>
              <a:t>, </a:t>
            </a:r>
            <a:r>
              <a:rPr lang="en-US" sz="1400" i="1" dirty="0">
                <a:solidFill>
                  <a:schemeClr val="tx2"/>
                </a:solidFill>
                <a:latin typeface="Dagny OT" panose="020B0504020201020104" pitchFamily="34" charset="0"/>
              </a:rPr>
              <a:t>The Practice of Data Visualization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154466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DECLUTTERING</a:t>
            </a:r>
            <a:endParaRPr lang="en-US" sz="3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200" b="1" dirty="0">
                <a:latin typeface="Dagny OT" panose="020B0504020201020104" pitchFamily="34" charset="77"/>
              </a:rPr>
              <a:t>CLUTTER IS THE ENEMY!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100" i="0" dirty="0">
                <a:latin typeface="Dagny OT" panose="020B0504020201020104" pitchFamily="34" charset="77"/>
              </a:rPr>
              <a:t>every element on a page adds </a:t>
            </a:r>
            <a:r>
              <a:rPr lang="en-CA" sz="2100" b="1" i="0" dirty="0">
                <a:latin typeface="Dagny OT" panose="020B0504020201020104" pitchFamily="34" charset="77"/>
              </a:rPr>
              <a:t>cognitive load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100" i="0" dirty="0">
                <a:latin typeface="Dagny OT" panose="020B0504020201020104" pitchFamily="34" charset="77"/>
              </a:rPr>
              <a:t>identify anything that isn’t adding value and </a:t>
            </a:r>
            <a:r>
              <a:rPr lang="en-CA" sz="2100" b="1" i="0" dirty="0">
                <a:latin typeface="Dagny OT" panose="020B0504020201020104" pitchFamily="34" charset="77"/>
              </a:rPr>
              <a:t>remove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100" i="0" dirty="0">
                <a:latin typeface="Dagny OT" panose="020B0504020201020104" pitchFamily="34" charset="77"/>
              </a:rPr>
              <a:t>think of cognitive load as mental effort required to process information (lower is better)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100" i="0" dirty="0">
                <a:latin typeface="Dagny OT" panose="020B0504020201020104" pitchFamily="34" charset="77"/>
              </a:rPr>
              <a:t>Tufte refers to the </a:t>
            </a:r>
            <a:r>
              <a:rPr lang="en-CA" sz="2100" b="1" i="0" dirty="0">
                <a:latin typeface="Dagny OT" panose="020B0504020201020104" pitchFamily="34" charset="77"/>
              </a:rPr>
              <a:t>data to ink ratio</a:t>
            </a:r>
            <a:r>
              <a:rPr lang="en-CA" sz="2100" i="0" dirty="0">
                <a:latin typeface="Dagny OT" panose="020B0504020201020104" pitchFamily="34" charset="77"/>
              </a:rPr>
              <a:t> – “the larger the share of a graphic’s ink devoted to data,  the better”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100" i="0" dirty="0">
                <a:latin typeface="Dagny OT" panose="020B0504020201020104" pitchFamily="34" charset="77"/>
              </a:rPr>
              <a:t>in Resonate, Duarte refers to this as “</a:t>
            </a:r>
            <a:r>
              <a:rPr lang="en-CA" sz="2100" b="1" i="0" dirty="0">
                <a:latin typeface="Dagny OT" panose="020B0504020201020104" pitchFamily="34" charset="77"/>
              </a:rPr>
              <a:t>maximizing the signal-to-noise ratio</a:t>
            </a:r>
            <a:r>
              <a:rPr lang="en-CA" sz="2100" i="0" dirty="0">
                <a:latin typeface="Dagny OT" panose="020B0504020201020104" pitchFamily="34" charset="77"/>
              </a:rPr>
              <a:t>” where the signal is the information or the story we want to communicate.</a:t>
            </a:r>
          </a:p>
        </p:txBody>
      </p:sp>
    </p:spTree>
    <p:extLst>
      <p:ext uri="{BB962C8B-B14F-4D97-AF65-F5344CB8AC3E}">
        <p14:creationId xmlns:p14="http://schemas.microsoft.com/office/powerpoint/2010/main" val="3528190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DECLUTTERING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5819170" cy="358140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Use </a:t>
            </a:r>
            <a:r>
              <a:rPr lang="en-CA" b="1" dirty="0">
                <a:latin typeface="Dagny OT" panose="020B0504020201020104" pitchFamily="34" charset="77"/>
              </a:rPr>
              <a:t>Gestalt Principles </a:t>
            </a:r>
            <a:r>
              <a:rPr lang="en-CA" dirty="0">
                <a:latin typeface="Dagny OT" panose="020B0504020201020104" pitchFamily="34" charset="77"/>
              </a:rPr>
              <a:t>to organize/highlight data in a chart.</a:t>
            </a:r>
          </a:p>
          <a:p>
            <a:pPr marL="0" indent="0" algn="just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Align all the elements (graphs, text, lines, titles, etc.) </a:t>
            </a:r>
          </a:p>
          <a:p>
            <a:pPr lvl="1" algn="just">
              <a:buFont typeface="Wingdings" pitchFamily="2" charset="2"/>
              <a:buChar char="§"/>
            </a:pPr>
            <a:r>
              <a:rPr lang="en-CA" sz="1800" i="0" dirty="0">
                <a:latin typeface="Dagny OT" panose="020B0504020201020104" pitchFamily="34" charset="77"/>
              </a:rPr>
              <a:t>DON’T rely on eye, use position boxes and values</a:t>
            </a:r>
          </a:p>
          <a:p>
            <a:pPr marL="0" indent="0" algn="just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b="1" dirty="0">
                <a:latin typeface="Dagny OT" panose="020B0504020201020104" pitchFamily="34" charset="77"/>
              </a:rPr>
              <a:t>Charts:</a:t>
            </a:r>
          </a:p>
          <a:p>
            <a:pPr lvl="1" algn="just">
              <a:buFont typeface="Wingdings" pitchFamily="2" charset="2"/>
              <a:buChar char="§"/>
            </a:pPr>
            <a:r>
              <a:rPr lang="en-CA" sz="1800" i="0" dirty="0">
                <a:latin typeface="Dagny OT" panose="020B0504020201020104" pitchFamily="34" charset="77"/>
              </a:rPr>
              <a:t>remove border, gridlines, data markers</a:t>
            </a:r>
          </a:p>
          <a:p>
            <a:pPr lvl="1" algn="just">
              <a:buFont typeface="Wingdings" pitchFamily="2" charset="2"/>
              <a:buChar char="§"/>
            </a:pPr>
            <a:r>
              <a:rPr lang="en-CA" sz="1800" i="0" dirty="0">
                <a:latin typeface="Dagny OT" panose="020B0504020201020104" pitchFamily="34" charset="77"/>
              </a:rPr>
              <a:t>clean up axis labels</a:t>
            </a:r>
          </a:p>
          <a:p>
            <a:pPr lvl="1" algn="just">
              <a:buFont typeface="Wingdings" pitchFamily="2" charset="2"/>
              <a:buChar char="§"/>
            </a:pPr>
            <a:r>
              <a:rPr lang="en-CA" sz="1800" i="0" dirty="0">
                <a:latin typeface="Dagny OT" panose="020B0504020201020104" pitchFamily="34" charset="77"/>
              </a:rPr>
              <a:t>label data directly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5AE0F73-693B-4551-8F23-E6B1D1539C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16746776"/>
              </p:ext>
            </p:extLst>
          </p:nvPr>
        </p:nvGraphicFramePr>
        <p:xfrm>
          <a:off x="7025812" y="3923414"/>
          <a:ext cx="5408022" cy="29345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AC00A86-E0B9-45E9-9041-FADB054C7E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1870149"/>
              </p:ext>
            </p:extLst>
          </p:nvPr>
        </p:nvGraphicFramePr>
        <p:xfrm>
          <a:off x="7390151" y="2014527"/>
          <a:ext cx="3993214" cy="22043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02E15E8D-6E5D-486C-B889-E223D66E1664}"/>
              </a:ext>
            </a:extLst>
          </p:cNvPr>
          <p:cNvSpPr txBox="1"/>
          <p:nvPr/>
        </p:nvSpPr>
        <p:spPr>
          <a:xfrm>
            <a:off x="11172270" y="4843473"/>
            <a:ext cx="6848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Dagny OT" panose="020B0504020201020104" pitchFamily="34" charset="77"/>
              </a:rPr>
              <a:t>Things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04EC36-A400-4AEB-97BB-2E0263CF04C4}"/>
              </a:ext>
            </a:extLst>
          </p:cNvPr>
          <p:cNvSpPr txBox="1"/>
          <p:nvPr/>
        </p:nvSpPr>
        <p:spPr>
          <a:xfrm>
            <a:off x="11172270" y="5714931"/>
            <a:ext cx="10703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Dagny OT" panose="020B0504020201020104" pitchFamily="34" charset="77"/>
              </a:rPr>
              <a:t>More things</a:t>
            </a:r>
          </a:p>
        </p:txBody>
      </p:sp>
    </p:spTree>
    <p:extLst>
      <p:ext uri="{BB962C8B-B14F-4D97-AF65-F5344CB8AC3E}">
        <p14:creationId xmlns:p14="http://schemas.microsoft.com/office/powerpoint/2010/main" val="338207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DECLUTTERING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>
                <a:latin typeface="Dagny OT" panose="020B0504020201020104" pitchFamily="34" charset="77"/>
              </a:rPr>
              <a:t>Use </a:t>
            </a:r>
            <a:r>
              <a:rPr lang="en-CA" b="1" dirty="0">
                <a:latin typeface="Dagny OT" panose="020B0504020201020104" pitchFamily="34" charset="77"/>
              </a:rPr>
              <a:t>consistent</a:t>
            </a:r>
            <a:r>
              <a:rPr lang="en-CA" dirty="0">
                <a:latin typeface="Dagny OT" panose="020B0504020201020104" pitchFamily="34" charset="77"/>
              </a:rPr>
              <a:t> font, font size, colour and alignment.</a:t>
            </a:r>
          </a:p>
          <a:p>
            <a:pPr marL="0" indent="0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CA" dirty="0">
                <a:latin typeface="Dagny OT" panose="020B0504020201020104" pitchFamily="34" charset="77"/>
              </a:rPr>
              <a:t>Don’t rotate text to anything other than 0 or 90 degrees.</a:t>
            </a:r>
          </a:p>
          <a:p>
            <a:pPr marL="0" indent="0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CA" dirty="0">
                <a:latin typeface="Dagny OT" panose="020B0504020201020104" pitchFamily="34" charset="77"/>
              </a:rPr>
              <a:t>Use </a:t>
            </a:r>
            <a:r>
              <a:rPr lang="en-CA" b="1" dirty="0">
                <a:latin typeface="Dagny OT" panose="020B0504020201020104" pitchFamily="34" charset="77"/>
              </a:rPr>
              <a:t>white space:</a:t>
            </a:r>
          </a:p>
          <a:p>
            <a:pPr lvl="1"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margins should remain free of text and visuals</a:t>
            </a:r>
          </a:p>
          <a:p>
            <a:pPr lvl="1"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don’t stretch visuals to edge of page or too close to other visuals</a:t>
            </a:r>
          </a:p>
          <a:p>
            <a:pPr lvl="1"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think of white space as a border</a:t>
            </a:r>
          </a:p>
        </p:txBody>
      </p:sp>
    </p:spTree>
    <p:extLst>
      <p:ext uri="{BB962C8B-B14F-4D97-AF65-F5344CB8AC3E}">
        <p14:creationId xmlns:p14="http://schemas.microsoft.com/office/powerpoint/2010/main" val="369358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CHART SIZES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5270602" cy="3581401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Assuming that the chart has been decluttered:</a:t>
            </a:r>
          </a:p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000" dirty="0">
                <a:latin typeface="Dagny OT" panose="020B0504020201020104" pitchFamily="34" charset="77"/>
              </a:rPr>
              <a:t>things of equal importance size </a:t>
            </a:r>
            <a:r>
              <a:rPr lang="en-CA" sz="2000" b="1" dirty="0">
                <a:latin typeface="Dagny OT" panose="020B0504020201020104" pitchFamily="34" charset="77"/>
              </a:rPr>
              <a:t>similarly;</a:t>
            </a:r>
          </a:p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sz="2000" dirty="0">
                <a:latin typeface="Dagny OT" panose="020B0504020201020104" pitchFamily="34" charset="77"/>
              </a:rPr>
              <a:t>other things scale to </a:t>
            </a:r>
            <a:r>
              <a:rPr lang="en-CA" sz="2000" b="1" dirty="0">
                <a:latin typeface="Dagny OT" panose="020B0504020201020104" pitchFamily="34" charset="77"/>
              </a:rPr>
              <a:t>importance</a:t>
            </a:r>
            <a:r>
              <a:rPr lang="en-CA" sz="2000" dirty="0">
                <a:latin typeface="Dagny OT" panose="020B0504020201020104" pitchFamily="34" charset="77"/>
              </a:rPr>
              <a:t>.</a:t>
            </a:r>
          </a:p>
          <a:p>
            <a:pPr algn="just">
              <a:lnSpc>
                <a:spcPct val="100000"/>
              </a:lnSpc>
              <a:buFont typeface="System Font Regular"/>
              <a:buChar char="-"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000" dirty="0">
                <a:latin typeface="Dagny OT" panose="020B0504020201020104" pitchFamily="34" charset="77"/>
              </a:rPr>
              <a:t>As one rarely puts more than 3-4 charts on a page, there are limited siz</a:t>
            </a:r>
            <a:r>
              <a:rPr lang="en-CA" dirty="0">
                <a:latin typeface="Dagny OT" panose="020B0504020201020104" pitchFamily="34" charset="77"/>
              </a:rPr>
              <a:t>e options.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Perennial exception: </a:t>
            </a:r>
            <a:r>
              <a:rPr lang="en-CA" b="1" dirty="0">
                <a:latin typeface="Dagny OT" panose="020B0504020201020104" pitchFamily="34" charset="77"/>
              </a:rPr>
              <a:t>geographical maps </a:t>
            </a:r>
            <a:r>
              <a:rPr lang="en-CA" dirty="0">
                <a:latin typeface="Dagny OT" panose="020B0504020201020104" pitchFamily="34" charset="77"/>
              </a:rPr>
              <a:t>may require more space.</a:t>
            </a:r>
            <a:r>
              <a:rPr lang="en-CA" sz="2000" dirty="0">
                <a:latin typeface="Dagny OT" panose="020B0504020201020104" pitchFamily="34" charset="77"/>
              </a:rPr>
              <a:t> </a:t>
            </a:r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2C6FB529-48B2-254B-A75E-C6AF492FE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2203" y="2088280"/>
            <a:ext cx="5208664" cy="2016258"/>
          </a:xfrm>
          <a:prstGeom prst="rect">
            <a:avLst/>
          </a:prstGeom>
        </p:spPr>
      </p:pic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04F6698F-3D0F-8640-A3B5-6DC0FAD378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7" b="117"/>
          <a:stretch/>
        </p:blipFill>
        <p:spPr>
          <a:xfrm>
            <a:off x="6861546" y="4196101"/>
            <a:ext cx="2849216" cy="20351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D3CB43-B40C-7D40-A0BC-B5F5AEE38F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815724" y="4196101"/>
            <a:ext cx="2035141" cy="2035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2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COLOUR SCHEMES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>
                <a:latin typeface="Dagny OT" panose="020B0504020201020104" pitchFamily="34" charset="77"/>
              </a:rPr>
              <a:t>Achromatic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b="1" dirty="0">
                <a:latin typeface="Dagny OT" panose="020B0504020201020104" pitchFamily="34" charset="77"/>
              </a:rPr>
              <a:t>Monochromatic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sz="6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b="1" dirty="0">
                <a:latin typeface="Dagny OT" panose="020B0504020201020104" pitchFamily="34" charset="77"/>
              </a:rPr>
              <a:t>Complementary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sz="6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b="1" dirty="0">
                <a:latin typeface="Dagny OT" panose="020B0504020201020104" pitchFamily="34" charset="77"/>
              </a:rPr>
              <a:t>Split complementary</a:t>
            </a:r>
            <a:endParaRPr lang="en-CA" dirty="0">
              <a:latin typeface="Dagny OT" panose="020B0504020201020104" pitchFamily="34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9B8E4E-4857-4C1A-AE2C-9C4D4EE113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63839" y="3197832"/>
            <a:ext cx="723349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D65BA1-6F05-425F-9324-1F521F3230B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63839" y="2070648"/>
            <a:ext cx="723349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347A79-CDD4-4D16-BE14-D25414566C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67188" y="4325016"/>
            <a:ext cx="720000" cy="720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A45422-5793-1F44-8E05-5467CA9FE32E}"/>
              </a:ext>
            </a:extLst>
          </p:cNvPr>
          <p:cNvSpPr/>
          <p:nvPr/>
        </p:nvSpPr>
        <p:spPr>
          <a:xfrm>
            <a:off x="7270681" y="-7009"/>
            <a:ext cx="49343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77"/>
              </a:rPr>
              <a:t>[</a:t>
            </a:r>
            <a:r>
              <a:rPr lang="en-CA" sz="1400">
                <a:latin typeface="Dagny OT" panose="020B0504020201020104" pitchFamily="34" charset="77"/>
                <a:hlinkClick r:id="rId5"/>
              </a:rPr>
              <a:t>http://www.deanenettles.com/webexamples/colorexamples</a:t>
            </a:r>
            <a:r>
              <a:rPr lang="en-US" sz="1400">
                <a:solidFill>
                  <a:schemeClr val="tx2"/>
                </a:solidFill>
                <a:latin typeface="Dagny OT" panose="020B0504020201020104" pitchFamily="34" charset="77"/>
              </a:rPr>
              <a:t>]</a:t>
            </a:r>
            <a:r>
              <a:rPr lang="en-US" sz="1400">
                <a:latin typeface="Dagny OT" panose="020B0504020201020104" pitchFamily="34" charset="77"/>
              </a:rPr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D452AB1-D475-1F4B-BB97-7E4CF60217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67188" y="5452200"/>
            <a:ext cx="720000" cy="72000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9A1F22E-BF01-FD44-9099-8996C48767C1}"/>
              </a:ext>
            </a:extLst>
          </p:cNvPr>
          <p:cNvSpPr txBox="1">
            <a:spLocks/>
          </p:cNvSpPr>
          <p:nvPr/>
        </p:nvSpPr>
        <p:spPr>
          <a:xfrm>
            <a:off x="6436189" y="2195176"/>
            <a:ext cx="4040425" cy="414076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Franklin Gothic Book" panose="020B0503020102020204" pitchFamily="34" charset="0"/>
              <a:buNone/>
            </a:pPr>
            <a:r>
              <a:rPr lang="en-US" b="1" dirty="0">
                <a:latin typeface="Dagny OT" panose="020B0504020201020104" pitchFamily="34" charset="77"/>
              </a:rPr>
              <a:t>Split-Left/Right Complementary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sz="600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en-US" b="1" dirty="0">
                <a:latin typeface="Dagny OT" panose="020B0504020201020104" pitchFamily="34" charset="77"/>
              </a:rPr>
              <a:t>Analogous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sz="600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en-US" b="1" dirty="0">
                <a:latin typeface="Dagny OT" panose="020B0504020201020104" pitchFamily="34" charset="77"/>
              </a:rPr>
              <a:t>Colour </a:t>
            </a:r>
            <a:r>
              <a:rPr lang="en-US" b="1" dirty="0" err="1">
                <a:latin typeface="Dagny OT" panose="020B0504020201020104" pitchFamily="34" charset="77"/>
              </a:rPr>
              <a:t>Diad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sz="600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en-US" b="1" dirty="0">
                <a:latin typeface="Dagny OT" panose="020B0504020201020104" pitchFamily="34" charset="77"/>
              </a:rPr>
              <a:t>Colour Triad</a:t>
            </a:r>
            <a:endParaRPr lang="en-US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endParaRPr lang="en-US" b="1" dirty="0">
              <a:latin typeface="Dagny OT" panose="020B0504020201020104" pitchFamily="34" charset="77"/>
            </a:endParaRPr>
          </a:p>
          <a:p>
            <a:pPr marL="0" indent="0" algn="just">
              <a:buFont typeface="Franklin Gothic Book" panose="020B0503020102020204" pitchFamily="34" charset="0"/>
              <a:buNone/>
            </a:pPr>
            <a:r>
              <a:rPr lang="en-US" b="1" dirty="0">
                <a:latin typeface="Dagny OT" panose="020B0504020201020104" pitchFamily="34" charset="77"/>
              </a:rPr>
              <a:t>Colour Tetrad</a:t>
            </a:r>
            <a:endParaRPr lang="en-US" dirty="0">
              <a:latin typeface="Dagny OT" panose="020B0504020201020104" pitchFamily="34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FAAE660-38A7-1D44-BD4A-66E2A91356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3786" y="1926000"/>
            <a:ext cx="720000" cy="720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AD16E5-C320-3D41-8448-A01E59C582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3786" y="2860835"/>
            <a:ext cx="720000" cy="72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E070A75-BCC9-8C46-871F-893F8597EF5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3786" y="3795670"/>
            <a:ext cx="720000" cy="72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0D24C23-D1FE-3140-A341-8905BCF4CA3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3786" y="4730505"/>
            <a:ext cx="720000" cy="72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8248DA7-0A52-2E45-A93E-FF78224F0AB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283786" y="5665339"/>
            <a:ext cx="720000" cy="7200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A0EACE61-5543-9546-AE4C-834220542466}"/>
              </a:ext>
            </a:extLst>
          </p:cNvPr>
          <p:cNvGrpSpPr/>
          <p:nvPr/>
        </p:nvGrpSpPr>
        <p:grpSpPr>
          <a:xfrm rot="1836008">
            <a:off x="4063289" y="4658883"/>
            <a:ext cx="545368" cy="16784"/>
            <a:chOff x="5021428" y="4555858"/>
            <a:chExt cx="545368" cy="16784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E9EFAB9-B4AA-DA4E-8162-AB0CC8A5C992}"/>
                </a:ext>
              </a:extLst>
            </p:cNvPr>
            <p:cNvCxnSpPr>
              <a:cxnSpLocks/>
            </p:cNvCxnSpPr>
            <p:nvPr/>
          </p:nvCxnSpPr>
          <p:spPr>
            <a:xfrm>
              <a:off x="5021428" y="4555858"/>
              <a:ext cx="545368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5371AAB-5D4D-644B-ACDE-61048CC6AC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8295" y="4572642"/>
              <a:ext cx="522893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04BD210-100A-F541-9006-74B2CC7DA8DB}"/>
              </a:ext>
            </a:extLst>
          </p:cNvPr>
          <p:cNvCxnSpPr>
            <a:cxnSpLocks/>
          </p:cNvCxnSpPr>
          <p:nvPr/>
        </p:nvCxnSpPr>
        <p:spPr>
          <a:xfrm rot="1836008">
            <a:off x="4082147" y="5722473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4B93DE7-96C5-3940-A731-808CAF83F896}"/>
              </a:ext>
            </a:extLst>
          </p:cNvPr>
          <p:cNvCxnSpPr>
            <a:cxnSpLocks/>
          </p:cNvCxnSpPr>
          <p:nvPr/>
        </p:nvCxnSpPr>
        <p:spPr>
          <a:xfrm rot="3476069">
            <a:off x="4256405" y="5895993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F8F734E-5954-5F49-BF11-FC778827133E}"/>
              </a:ext>
            </a:extLst>
          </p:cNvPr>
          <p:cNvCxnSpPr>
            <a:cxnSpLocks/>
          </p:cNvCxnSpPr>
          <p:nvPr/>
        </p:nvCxnSpPr>
        <p:spPr>
          <a:xfrm rot="192829">
            <a:off x="4289056" y="5766457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D5BA61B0-7194-9B42-8C00-E5C28AE13136}"/>
              </a:ext>
            </a:extLst>
          </p:cNvPr>
          <p:cNvCxnSpPr>
            <a:cxnSpLocks/>
          </p:cNvCxnSpPr>
          <p:nvPr/>
        </p:nvCxnSpPr>
        <p:spPr>
          <a:xfrm rot="192829" flipH="1">
            <a:off x="4291763" y="5788640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0BBF88B-CA70-0B43-84FC-530D569A209B}"/>
              </a:ext>
            </a:extLst>
          </p:cNvPr>
          <p:cNvCxnSpPr>
            <a:cxnSpLocks/>
          </p:cNvCxnSpPr>
          <p:nvPr/>
        </p:nvCxnSpPr>
        <p:spPr>
          <a:xfrm rot="12474161">
            <a:off x="10369872" y="2312991"/>
            <a:ext cx="54536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2757224-125B-6945-8928-12FC8E1A9051}"/>
              </a:ext>
            </a:extLst>
          </p:cNvPr>
          <p:cNvCxnSpPr>
            <a:cxnSpLocks/>
          </p:cNvCxnSpPr>
          <p:nvPr/>
        </p:nvCxnSpPr>
        <p:spPr>
          <a:xfrm rot="192829">
            <a:off x="10637924" y="2247953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31192A7C-D2B0-304F-8C97-433B62ACCCB5}"/>
              </a:ext>
            </a:extLst>
          </p:cNvPr>
          <p:cNvCxnSpPr>
            <a:cxnSpLocks/>
          </p:cNvCxnSpPr>
          <p:nvPr/>
        </p:nvCxnSpPr>
        <p:spPr>
          <a:xfrm rot="192829" flipH="1">
            <a:off x="10640633" y="2273471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ADFDCF2-E2F9-7D4E-97FC-22DBD799C87E}"/>
              </a:ext>
            </a:extLst>
          </p:cNvPr>
          <p:cNvCxnSpPr>
            <a:cxnSpLocks/>
          </p:cNvCxnSpPr>
          <p:nvPr/>
        </p:nvCxnSpPr>
        <p:spPr>
          <a:xfrm rot="3476069">
            <a:off x="10595131" y="3314364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624A8504-F0A1-0346-B9D4-AE3A6AD2BA03}"/>
              </a:ext>
            </a:extLst>
          </p:cNvPr>
          <p:cNvCxnSpPr>
            <a:cxnSpLocks/>
          </p:cNvCxnSpPr>
          <p:nvPr/>
        </p:nvCxnSpPr>
        <p:spPr>
          <a:xfrm rot="1536814">
            <a:off x="10632066" y="3235286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D5206CD-B01D-6B40-B721-57F50ECCCCD7}"/>
              </a:ext>
            </a:extLst>
          </p:cNvPr>
          <p:cNvCxnSpPr>
            <a:cxnSpLocks/>
          </p:cNvCxnSpPr>
          <p:nvPr/>
        </p:nvCxnSpPr>
        <p:spPr>
          <a:xfrm rot="192829">
            <a:off x="10628876" y="3183942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CAB6295-71B0-8A47-A68D-C308B0A96121}"/>
              </a:ext>
            </a:extLst>
          </p:cNvPr>
          <p:cNvCxnSpPr>
            <a:cxnSpLocks/>
          </p:cNvCxnSpPr>
          <p:nvPr/>
        </p:nvCxnSpPr>
        <p:spPr>
          <a:xfrm rot="192829" flipH="1">
            <a:off x="10631583" y="3202780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0310359-1D0F-FE44-BD58-0DED398BB320}"/>
              </a:ext>
            </a:extLst>
          </p:cNvPr>
          <p:cNvCxnSpPr>
            <a:cxnSpLocks/>
          </p:cNvCxnSpPr>
          <p:nvPr/>
        </p:nvCxnSpPr>
        <p:spPr>
          <a:xfrm rot="3476069">
            <a:off x="10611076" y="4249011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9CC97D1-32B8-CB4F-A674-6A80E332CD89}"/>
              </a:ext>
            </a:extLst>
          </p:cNvPr>
          <p:cNvGrpSpPr/>
          <p:nvPr/>
        </p:nvGrpSpPr>
        <p:grpSpPr>
          <a:xfrm rot="192829">
            <a:off x="10644202" y="4135084"/>
            <a:ext cx="286141" cy="12304"/>
            <a:chOff x="5021428" y="4555858"/>
            <a:chExt cx="545368" cy="1414"/>
          </a:xfrm>
        </p:grpSpPr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0BAF383-0427-3C44-9A25-9C04A79A3276}"/>
                </a:ext>
              </a:extLst>
            </p:cNvPr>
            <p:cNvCxnSpPr>
              <a:cxnSpLocks/>
            </p:cNvCxnSpPr>
            <p:nvPr/>
          </p:nvCxnSpPr>
          <p:spPr>
            <a:xfrm>
              <a:off x="5021428" y="4555858"/>
              <a:ext cx="545368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9D1A30D-C706-1B43-9C40-CBDEB27810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27893" y="4557272"/>
              <a:ext cx="522893" cy="0"/>
            </a:xfrm>
            <a:prstGeom prst="line">
              <a:avLst/>
            </a:prstGeom>
            <a:ln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B69F21D-2E04-4B40-B43E-925121F3AD62}"/>
              </a:ext>
            </a:extLst>
          </p:cNvPr>
          <p:cNvCxnSpPr>
            <a:cxnSpLocks/>
          </p:cNvCxnSpPr>
          <p:nvPr/>
        </p:nvCxnSpPr>
        <p:spPr>
          <a:xfrm rot="10800000">
            <a:off x="10347945" y="5114852"/>
            <a:ext cx="286141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E67F933B-B308-8649-9349-FC09EF135430}"/>
              </a:ext>
            </a:extLst>
          </p:cNvPr>
          <p:cNvCxnSpPr>
            <a:cxnSpLocks/>
          </p:cNvCxnSpPr>
          <p:nvPr/>
        </p:nvCxnSpPr>
        <p:spPr>
          <a:xfrm rot="18548660">
            <a:off x="10554105" y="4941181"/>
            <a:ext cx="28614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776BBEA-6ABD-5E46-A939-3945B79999B2}"/>
              </a:ext>
            </a:extLst>
          </p:cNvPr>
          <p:cNvCxnSpPr>
            <a:cxnSpLocks/>
          </p:cNvCxnSpPr>
          <p:nvPr/>
        </p:nvCxnSpPr>
        <p:spPr>
          <a:xfrm rot="3476069">
            <a:off x="10569061" y="5165464"/>
            <a:ext cx="286143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AC84371-7EA1-A349-BCE1-2A2EA37B55A1}"/>
              </a:ext>
            </a:extLst>
          </p:cNvPr>
          <p:cNvCxnSpPr>
            <a:cxnSpLocks/>
          </p:cNvCxnSpPr>
          <p:nvPr/>
        </p:nvCxnSpPr>
        <p:spPr>
          <a:xfrm rot="3476069" flipH="1">
            <a:off x="10555962" y="5179167"/>
            <a:ext cx="274351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69EB6EB-81F1-224A-8573-0383657B1217}"/>
              </a:ext>
            </a:extLst>
          </p:cNvPr>
          <p:cNvCxnSpPr>
            <a:cxnSpLocks/>
          </p:cNvCxnSpPr>
          <p:nvPr/>
        </p:nvCxnSpPr>
        <p:spPr>
          <a:xfrm rot="18548660" flipH="1">
            <a:off x="10568298" y="4963849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A6DAD12-4F42-A644-B99B-7F867EFAEEE2}"/>
              </a:ext>
            </a:extLst>
          </p:cNvPr>
          <p:cNvCxnSpPr>
            <a:cxnSpLocks/>
          </p:cNvCxnSpPr>
          <p:nvPr/>
        </p:nvCxnSpPr>
        <p:spPr>
          <a:xfrm rot="10800000" flipH="1">
            <a:off x="10361164" y="5089227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7BDA844-4CE0-B042-9B69-9F9ED4E103A3}"/>
              </a:ext>
            </a:extLst>
          </p:cNvPr>
          <p:cNvCxnSpPr>
            <a:cxnSpLocks/>
          </p:cNvCxnSpPr>
          <p:nvPr/>
        </p:nvCxnSpPr>
        <p:spPr>
          <a:xfrm rot="3476069" flipH="1">
            <a:off x="10597978" y="4262713"/>
            <a:ext cx="274347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FABAD02-E682-644B-8D06-240D0FB6D72A}"/>
              </a:ext>
            </a:extLst>
          </p:cNvPr>
          <p:cNvCxnSpPr>
            <a:cxnSpLocks/>
          </p:cNvCxnSpPr>
          <p:nvPr/>
        </p:nvCxnSpPr>
        <p:spPr>
          <a:xfrm rot="1536814" flipH="1">
            <a:off x="10614287" y="3252798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746B95A-8C6B-EB4C-B117-F1F3C9621CD8}"/>
              </a:ext>
            </a:extLst>
          </p:cNvPr>
          <p:cNvCxnSpPr>
            <a:cxnSpLocks/>
          </p:cNvCxnSpPr>
          <p:nvPr/>
        </p:nvCxnSpPr>
        <p:spPr>
          <a:xfrm rot="3476069" flipH="1">
            <a:off x="10582027" y="3321373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86B0C582-39AC-C046-8476-1DC2F13DFA47}"/>
              </a:ext>
            </a:extLst>
          </p:cNvPr>
          <p:cNvCxnSpPr>
            <a:cxnSpLocks/>
          </p:cNvCxnSpPr>
          <p:nvPr/>
        </p:nvCxnSpPr>
        <p:spPr>
          <a:xfrm rot="12474161" flipH="1">
            <a:off x="10384620" y="2292160"/>
            <a:ext cx="522893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01CC123-55D3-6143-AC35-D1E287A87D4C}"/>
              </a:ext>
            </a:extLst>
          </p:cNvPr>
          <p:cNvCxnSpPr>
            <a:cxnSpLocks/>
          </p:cNvCxnSpPr>
          <p:nvPr/>
        </p:nvCxnSpPr>
        <p:spPr>
          <a:xfrm rot="3476069" flipH="1">
            <a:off x="4236615" y="5896297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3DAD604-A86B-EB4C-BE71-B58CF6ABBEB0}"/>
              </a:ext>
            </a:extLst>
          </p:cNvPr>
          <p:cNvCxnSpPr>
            <a:cxnSpLocks/>
          </p:cNvCxnSpPr>
          <p:nvPr/>
        </p:nvCxnSpPr>
        <p:spPr>
          <a:xfrm rot="1836008" flipH="1">
            <a:off x="4084317" y="5738081"/>
            <a:ext cx="274349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BB67EDCA-2923-0345-A145-36C48FB345A3}"/>
              </a:ext>
            </a:extLst>
          </p:cNvPr>
          <p:cNvCxnSpPr>
            <a:cxnSpLocks/>
          </p:cNvCxnSpPr>
          <p:nvPr/>
        </p:nvCxnSpPr>
        <p:spPr>
          <a:xfrm rot="1836008">
            <a:off x="10385583" y="6002026"/>
            <a:ext cx="54536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0C788012-F1C6-0F4D-AD34-21F714C2AA4B}"/>
              </a:ext>
            </a:extLst>
          </p:cNvPr>
          <p:cNvCxnSpPr>
            <a:cxnSpLocks/>
          </p:cNvCxnSpPr>
          <p:nvPr/>
        </p:nvCxnSpPr>
        <p:spPr>
          <a:xfrm rot="17902153">
            <a:off x="10355444" y="6003047"/>
            <a:ext cx="545368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1F87EE70-AB48-6646-B31A-FCCCBCD240AA}"/>
              </a:ext>
            </a:extLst>
          </p:cNvPr>
          <p:cNvCxnSpPr>
            <a:cxnSpLocks/>
          </p:cNvCxnSpPr>
          <p:nvPr/>
        </p:nvCxnSpPr>
        <p:spPr>
          <a:xfrm rot="17902153" flipH="1">
            <a:off x="10384125" y="6006068"/>
            <a:ext cx="522893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F0A358F-3C0B-D74E-8C73-55D3FDC43329}"/>
              </a:ext>
            </a:extLst>
          </p:cNvPr>
          <p:cNvCxnSpPr>
            <a:cxnSpLocks/>
          </p:cNvCxnSpPr>
          <p:nvPr/>
        </p:nvCxnSpPr>
        <p:spPr>
          <a:xfrm rot="1836008" flipH="1">
            <a:off x="10393122" y="6019338"/>
            <a:ext cx="522893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25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DATA VISUALIZATION BASICS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/>
              <a:t>Patrick Boily</a:t>
            </a:r>
            <a:br>
              <a:rPr lang="en-US" dirty="0"/>
            </a:br>
            <a:r>
              <a:rPr lang="en-US" dirty="0"/>
              <a:t>Data Action Lab | uOttawa | </a:t>
            </a:r>
            <a:r>
              <a:rPr lang="en-US" dirty="0" err="1"/>
              <a:t>Idlewyld</a:t>
            </a:r>
            <a:r>
              <a:rPr lang="en-US" dirty="0"/>
              <a:t> Analytics</a:t>
            </a:r>
          </a:p>
          <a:p>
            <a:r>
              <a:rPr lang="en-US" dirty="0">
                <a:hlinkClick r:id="rId2"/>
              </a:rPr>
              <a:t>pboily@uottawa.ca</a:t>
            </a:r>
            <a:r>
              <a:rPr lang="en-US" dirty="0"/>
              <a:t> 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4DA107C2-5EE3-D641-B1C1-428A966D3717}"/>
              </a:ext>
            </a:extLst>
          </p:cNvPr>
          <p:cNvSpPr txBox="1">
            <a:spLocks/>
          </p:cNvSpPr>
          <p:nvPr/>
        </p:nvSpPr>
        <p:spPr>
          <a:xfrm>
            <a:off x="5360327" y="6537434"/>
            <a:ext cx="6831673" cy="3205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>
                <a:solidFill>
                  <a:schemeClr val="tx2"/>
                </a:solidFill>
              </a:rPr>
              <a:t>[with files from Stephen Davies </a:t>
            </a:r>
            <a:r>
              <a:rPr lang="en-US" sz="1600">
                <a:solidFill>
                  <a:schemeClr val="tx2"/>
                </a:solidFill>
              </a:rPr>
              <a:t>| DAVHILL]</a:t>
            </a:r>
            <a:endParaRPr lang="en-US" sz="16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77F8AC2-8EE0-46EF-B3F9-385B1030E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COLOUR SCHEMES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When it comes to colour, </a:t>
            </a:r>
            <a:r>
              <a:rPr lang="en-CA" b="1" dirty="0">
                <a:latin typeface="Dagny OT" panose="020B0504020201020104" pitchFamily="34" charset="77"/>
              </a:rPr>
              <a:t>less is more</a:t>
            </a:r>
            <a:r>
              <a:rPr lang="en-CA" dirty="0">
                <a:latin typeface="Dagny OT" panose="020B0504020201020104" pitchFamily="34" charset="77"/>
              </a:rPr>
              <a:t>: use it sparingly (graphic designers are taught  to “get it right, in black and white”).</a:t>
            </a:r>
            <a:endParaRPr lang="en-CA" sz="21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Based on the Gestalt Principles, </a:t>
            </a:r>
            <a:r>
              <a:rPr lang="en-CA" b="1" dirty="0">
                <a:latin typeface="Dagny OT" panose="020B0504020201020104" pitchFamily="34" charset="77"/>
              </a:rPr>
              <a:t>monochrome</a:t>
            </a:r>
            <a:r>
              <a:rPr lang="en-CA" dirty="0">
                <a:latin typeface="Dagny OT" panose="020B0504020201020104" pitchFamily="34" charset="77"/>
              </a:rPr>
              <a:t> schemes can be particularly effective.</a:t>
            </a:r>
          </a:p>
          <a:p>
            <a:pPr lvl="1" algn="just"/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When appropriate, pick scheme based on corporate identity (this maximizes buy in).</a:t>
            </a:r>
          </a:p>
          <a:p>
            <a:pPr marL="0" indent="0" algn="just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Create a template (and stick to it).</a:t>
            </a:r>
          </a:p>
          <a:p>
            <a:pPr marL="0" indent="0" algn="just"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CA" dirty="0">
                <a:latin typeface="Dagny OT" panose="020B0504020201020104" pitchFamily="34" charset="77"/>
              </a:rPr>
              <a:t>Upload images to see what charts look like in various flavours of colour-blindness: </a:t>
            </a:r>
          </a:p>
          <a:p>
            <a:pPr marL="702886" lvl="1" indent="-342900" algn="just">
              <a:buFont typeface="Wingdings" pitchFamily="2" charset="2"/>
              <a:buChar char="§"/>
            </a:pPr>
            <a:r>
              <a:rPr lang="en-CA" sz="1800" i="0" dirty="0">
                <a:latin typeface="Dagny OT" panose="020B0504020201020104" pitchFamily="34" charset="77"/>
                <a:hlinkClick r:id="rId2"/>
              </a:rPr>
              <a:t>https://www.color-blindness.com/coblis-color-blindness-simulator</a:t>
            </a:r>
            <a:r>
              <a:rPr lang="en-CA" sz="1800" i="0" dirty="0">
                <a:latin typeface="Dagny OT" panose="020B0504020201020104" pitchFamily="34" charset="77"/>
              </a:rPr>
              <a:t> (there are other tools)</a:t>
            </a:r>
          </a:p>
        </p:txBody>
      </p:sp>
    </p:spTree>
    <p:extLst>
      <p:ext uri="{BB962C8B-B14F-4D97-AF65-F5344CB8AC3E}">
        <p14:creationId xmlns:p14="http://schemas.microsoft.com/office/powerpoint/2010/main" val="387232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(MESSY) ANALYSIS PROCESS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138123" y="2094191"/>
            <a:ext cx="1718269" cy="1735800"/>
            <a:chOff x="753626" y="1690688"/>
            <a:chExt cx="1718269" cy="1735800"/>
          </a:xfrm>
        </p:grpSpPr>
        <p:sp>
          <p:nvSpPr>
            <p:cNvPr id="7" name="Rectangle 6"/>
            <p:cNvSpPr/>
            <p:nvPr/>
          </p:nvSpPr>
          <p:spPr>
            <a:xfrm>
              <a:off x="753626" y="1690688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53626" y="2229404"/>
              <a:ext cx="17182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Objective/</a:t>
              </a:r>
            </a:p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Rationale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138123" y="4374160"/>
            <a:ext cx="1718269" cy="1735800"/>
            <a:chOff x="906026" y="4097163"/>
            <a:chExt cx="1718269" cy="1735800"/>
          </a:xfrm>
        </p:grpSpPr>
        <p:sp>
          <p:nvSpPr>
            <p:cNvPr id="10" name="Rectangle 9"/>
            <p:cNvSpPr/>
            <p:nvPr/>
          </p:nvSpPr>
          <p:spPr>
            <a:xfrm>
              <a:off x="906026" y="4097163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06026" y="4503398"/>
              <a:ext cx="171826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Infrastructure and Data Management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070567" y="2094191"/>
            <a:ext cx="1718269" cy="1735800"/>
            <a:chOff x="3953654" y="2202263"/>
            <a:chExt cx="1718269" cy="1735800"/>
          </a:xfrm>
        </p:grpSpPr>
        <p:sp>
          <p:nvSpPr>
            <p:cNvPr id="13" name="Rectangle 12"/>
            <p:cNvSpPr/>
            <p:nvPr/>
          </p:nvSpPr>
          <p:spPr>
            <a:xfrm>
              <a:off x="3953654" y="2202263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953654" y="2746998"/>
              <a:ext cx="17182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Data    Collection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070567" y="4374160"/>
            <a:ext cx="1718269" cy="1735800"/>
            <a:chOff x="3920159" y="4428904"/>
            <a:chExt cx="1718269" cy="1735800"/>
          </a:xfrm>
        </p:grpSpPr>
        <p:sp>
          <p:nvSpPr>
            <p:cNvPr id="16" name="Rectangle 15"/>
            <p:cNvSpPr/>
            <p:nvPr/>
          </p:nvSpPr>
          <p:spPr>
            <a:xfrm>
              <a:off x="3920159" y="4428904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20159" y="4973639"/>
              <a:ext cx="17182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Data Preparation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7003011" y="2094191"/>
            <a:ext cx="1718269" cy="1735800"/>
            <a:chOff x="6256959" y="2227198"/>
            <a:chExt cx="1718269" cy="1735800"/>
          </a:xfrm>
        </p:grpSpPr>
        <p:sp>
          <p:nvSpPr>
            <p:cNvPr id="19" name="Rectangle 18"/>
            <p:cNvSpPr/>
            <p:nvPr/>
          </p:nvSpPr>
          <p:spPr>
            <a:xfrm>
              <a:off x="6256959" y="2227198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256959" y="2771933"/>
              <a:ext cx="17182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Data Exploration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003011" y="4374160"/>
            <a:ext cx="1718269" cy="1735800"/>
            <a:chOff x="6527893" y="4626129"/>
            <a:chExt cx="1718269" cy="1735800"/>
          </a:xfrm>
        </p:grpSpPr>
        <p:sp>
          <p:nvSpPr>
            <p:cNvPr id="22" name="Rectangle 21"/>
            <p:cNvSpPr/>
            <p:nvPr/>
          </p:nvSpPr>
          <p:spPr>
            <a:xfrm>
              <a:off x="6527893" y="4626129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527893" y="5170864"/>
              <a:ext cx="17182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Modeling and Analysis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935455" y="2094191"/>
            <a:ext cx="1718269" cy="1735800"/>
            <a:chOff x="8695359" y="2361363"/>
            <a:chExt cx="1718269" cy="1735800"/>
          </a:xfrm>
        </p:grpSpPr>
        <p:sp>
          <p:nvSpPr>
            <p:cNvPr id="25" name="Rectangle 24"/>
            <p:cNvSpPr/>
            <p:nvPr/>
          </p:nvSpPr>
          <p:spPr>
            <a:xfrm>
              <a:off x="8695359" y="2361363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695359" y="2767598"/>
              <a:ext cx="171826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Utilization and Decision Support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9935455" y="4374160"/>
            <a:ext cx="1718269" cy="1735800"/>
            <a:chOff x="9372692" y="4823354"/>
            <a:chExt cx="1718269" cy="1735800"/>
          </a:xfrm>
        </p:grpSpPr>
        <p:sp>
          <p:nvSpPr>
            <p:cNvPr id="28" name="Rectangle 27"/>
            <p:cNvSpPr/>
            <p:nvPr/>
          </p:nvSpPr>
          <p:spPr>
            <a:xfrm>
              <a:off x="9372692" y="4823354"/>
              <a:ext cx="1718269" cy="1735800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Dagny OT" panose="020B0504020201020104" pitchFamily="34" charset="77"/>
                <a:ea typeface="Helvetica Light" charset="0"/>
                <a:cs typeface="Helvetica Light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372692" y="5514283"/>
              <a:ext cx="1718269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>
                  <a:latin typeface="Dagny OT" panose="020B0504020201020104" pitchFamily="34" charset="0"/>
                  <a:ea typeface="Helvetica Light" charset="0"/>
                  <a:cs typeface="Helvetica Light" charset="0"/>
                </a:rPr>
                <a:t>Communication</a:t>
              </a:r>
            </a:p>
          </p:txBody>
        </p:sp>
      </p:grpSp>
      <p:cxnSp>
        <p:nvCxnSpPr>
          <p:cNvPr id="30" name="Straight Arrow Connector 29"/>
          <p:cNvCxnSpPr>
            <a:stCxn id="7" idx="2"/>
            <a:endCxn id="10" idx="0"/>
          </p:cNvCxnSpPr>
          <p:nvPr/>
        </p:nvCxnSpPr>
        <p:spPr>
          <a:xfrm>
            <a:off x="1997258" y="3829991"/>
            <a:ext cx="0" cy="544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3" idx="2"/>
            <a:endCxn id="16" idx="0"/>
          </p:cNvCxnSpPr>
          <p:nvPr/>
        </p:nvCxnSpPr>
        <p:spPr>
          <a:xfrm>
            <a:off x="4929702" y="3829991"/>
            <a:ext cx="0" cy="544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7" idx="3"/>
            <a:endCxn id="13" idx="1"/>
          </p:cNvCxnSpPr>
          <p:nvPr/>
        </p:nvCxnSpPr>
        <p:spPr>
          <a:xfrm>
            <a:off x="2856393" y="2962091"/>
            <a:ext cx="1214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1" idx="3"/>
            <a:endCxn id="13" idx="1"/>
          </p:cNvCxnSpPr>
          <p:nvPr/>
        </p:nvCxnSpPr>
        <p:spPr>
          <a:xfrm flipV="1">
            <a:off x="2856392" y="2962091"/>
            <a:ext cx="1214175" cy="2279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3" idx="3"/>
            <a:endCxn id="20" idx="1"/>
          </p:cNvCxnSpPr>
          <p:nvPr/>
        </p:nvCxnSpPr>
        <p:spPr>
          <a:xfrm>
            <a:off x="5788837" y="2962093"/>
            <a:ext cx="121417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16" idx="3"/>
            <a:endCxn id="19" idx="1"/>
          </p:cNvCxnSpPr>
          <p:nvPr/>
        </p:nvCxnSpPr>
        <p:spPr>
          <a:xfrm flipV="1">
            <a:off x="5788837" y="2962091"/>
            <a:ext cx="1214175" cy="2279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6" idx="3"/>
            <a:endCxn id="22" idx="1"/>
          </p:cNvCxnSpPr>
          <p:nvPr/>
        </p:nvCxnSpPr>
        <p:spPr>
          <a:xfrm>
            <a:off x="5788837" y="5242060"/>
            <a:ext cx="1214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22" idx="0"/>
          </p:cNvCxnSpPr>
          <p:nvPr/>
        </p:nvCxnSpPr>
        <p:spPr>
          <a:xfrm>
            <a:off x="7862147" y="3829991"/>
            <a:ext cx="1" cy="544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9" idx="3"/>
            <a:endCxn id="25" idx="1"/>
          </p:cNvCxnSpPr>
          <p:nvPr/>
        </p:nvCxnSpPr>
        <p:spPr>
          <a:xfrm>
            <a:off x="8721281" y="2962091"/>
            <a:ext cx="1214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9" idx="3"/>
            <a:endCxn id="28" idx="1"/>
          </p:cNvCxnSpPr>
          <p:nvPr/>
        </p:nvCxnSpPr>
        <p:spPr>
          <a:xfrm>
            <a:off x="8721281" y="2962091"/>
            <a:ext cx="1214175" cy="2279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2" idx="3"/>
            <a:endCxn id="28" idx="1"/>
          </p:cNvCxnSpPr>
          <p:nvPr/>
        </p:nvCxnSpPr>
        <p:spPr>
          <a:xfrm>
            <a:off x="8721281" y="5242060"/>
            <a:ext cx="12141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5" idx="2"/>
            <a:endCxn id="28" idx="0"/>
          </p:cNvCxnSpPr>
          <p:nvPr/>
        </p:nvCxnSpPr>
        <p:spPr>
          <a:xfrm>
            <a:off x="10794590" y="3829991"/>
            <a:ext cx="0" cy="544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3" idx="1"/>
            <a:endCxn id="14" idx="3"/>
          </p:cNvCxnSpPr>
          <p:nvPr/>
        </p:nvCxnSpPr>
        <p:spPr>
          <a:xfrm flipH="1" flipV="1">
            <a:off x="5788837" y="2962092"/>
            <a:ext cx="1214175" cy="22799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5051956" y="3829991"/>
            <a:ext cx="0" cy="5441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109466" y="3829991"/>
            <a:ext cx="0" cy="5441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2856393" y="2848500"/>
            <a:ext cx="1214175" cy="54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2856393" y="3217142"/>
            <a:ext cx="1214175" cy="224821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5788836" y="5533452"/>
            <a:ext cx="1214175" cy="54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5788836" y="2848500"/>
            <a:ext cx="1214175" cy="54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5792185" y="3198725"/>
            <a:ext cx="1214175" cy="224821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7977702" y="3829991"/>
            <a:ext cx="0" cy="5441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/>
          <p:nvPr/>
        </p:nvCxnSpPr>
        <p:spPr>
          <a:xfrm rot="10800000">
            <a:off x="2848439" y="2632909"/>
            <a:ext cx="4889360" cy="3698747"/>
          </a:xfrm>
          <a:prstGeom prst="bentConnector3">
            <a:avLst>
              <a:gd name="adj1" fmla="val 86787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737799" y="6109959"/>
            <a:ext cx="0" cy="22169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1997259" y="1927200"/>
            <a:ext cx="8797331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5" idx="0"/>
          </p:cNvCxnSpPr>
          <p:nvPr/>
        </p:nvCxnSpPr>
        <p:spPr>
          <a:xfrm flipH="1" flipV="1">
            <a:off x="10794589" y="1927202"/>
            <a:ext cx="1" cy="16699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8721281" y="2847958"/>
            <a:ext cx="1214175" cy="542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8721281" y="3204854"/>
            <a:ext cx="1214175" cy="224821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23" idx="3"/>
            <a:endCxn id="25" idx="1"/>
          </p:cNvCxnSpPr>
          <p:nvPr/>
        </p:nvCxnSpPr>
        <p:spPr>
          <a:xfrm flipV="1">
            <a:off x="8721281" y="2962092"/>
            <a:ext cx="1214175" cy="2279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7" idx="0"/>
          </p:cNvCxnSpPr>
          <p:nvPr/>
        </p:nvCxnSpPr>
        <p:spPr>
          <a:xfrm>
            <a:off x="1997258" y="1927202"/>
            <a:ext cx="0" cy="16699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6770225" y="1866885"/>
            <a:ext cx="2160000" cy="2160000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Dagny OT" panose="020B0504020201020104" pitchFamily="34" charset="77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9714588" y="4160712"/>
            <a:ext cx="2160000" cy="2160000"/>
          </a:xfrm>
          <a:prstGeom prst="ellipse">
            <a:avLst/>
          </a:prstGeom>
          <a:noFill/>
          <a:ln w="38100" cmpd="sng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Dagny OT" panose="020B0504020201020104" pitchFamily="34" charset="77"/>
            </a:endParaRP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764F330B-EE84-A84E-9D2D-72057D77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744687" y="307775"/>
            <a:ext cx="5869577" cy="5869577"/>
          </a:xfrm>
        </p:spPr>
      </p:pic>
      <p:sp>
        <p:nvSpPr>
          <p:cNvPr id="10" name="TextBox 9"/>
          <p:cNvSpPr txBox="1"/>
          <p:nvPr/>
        </p:nvSpPr>
        <p:spPr>
          <a:xfrm>
            <a:off x="9734549" y="0"/>
            <a:ext cx="2457451" cy="30777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[Personal dataset]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15024" y="6177352"/>
            <a:ext cx="4729809" cy="36933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Customer arrivals at counter (per minute)</a:t>
            </a:r>
          </a:p>
        </p:txBody>
      </p:sp>
      <p:sp>
        <p:nvSpPr>
          <p:cNvPr id="8" name="TextBox 7"/>
          <p:cNvSpPr txBox="1"/>
          <p:nvPr/>
        </p:nvSpPr>
        <p:spPr>
          <a:xfrm rot="16200000">
            <a:off x="597012" y="3013863"/>
            <a:ext cx="5602961" cy="38328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b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Customers served at counter (per minute)</a:t>
            </a:r>
          </a:p>
        </p:txBody>
      </p:sp>
    </p:spTree>
    <p:extLst>
      <p:ext uri="{BB962C8B-B14F-4D97-AF65-F5344CB8AC3E}">
        <p14:creationId xmlns:p14="http://schemas.microsoft.com/office/powerpoint/2010/main" val="177801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1225174" cy="1485900"/>
          </a:xfrm>
        </p:spPr>
        <p:txBody>
          <a:bodyPr/>
          <a:lstStyle/>
          <a:p>
            <a:r>
              <a:rPr lang="en-US" b="1" dirty="0"/>
              <a:t>REPRESENTING OBSERVATIONS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142074" cy="3581401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>
                <a:latin typeface="Dagny OT" panose="020B0504020201020104" pitchFamily="34" charset="77"/>
              </a:rPr>
              <a:t>2 variables can be represented by position in the plane. </a:t>
            </a:r>
          </a:p>
          <a:p>
            <a:pPr marL="0" indent="0" algn="just">
              <a:buNone/>
            </a:pPr>
            <a:r>
              <a:rPr lang="en-US" b="1" dirty="0">
                <a:latin typeface="Dagny OT" panose="020B0504020201020104" pitchFamily="34" charset="77"/>
              </a:rPr>
              <a:t>Additional factors</a:t>
            </a:r>
            <a:r>
              <a:rPr lang="en-US" dirty="0">
                <a:latin typeface="Dagny OT" panose="020B0504020201020104" pitchFamily="34" charset="77"/>
              </a:rPr>
              <a:t> can be depicted through: 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size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color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value 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texture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line orientation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shape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(motion?)</a:t>
            </a:r>
          </a:p>
        </p:txBody>
      </p:sp>
      <p:sp>
        <p:nvSpPr>
          <p:cNvPr id="5" name="Rectangle 4"/>
          <p:cNvSpPr/>
          <p:nvPr/>
        </p:nvSpPr>
        <p:spPr>
          <a:xfrm>
            <a:off x="7989848" y="6108297"/>
            <a:ext cx="4127202" cy="400108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r>
              <a:rPr lang="en-US" sz="20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NASA CM1 Dataset (subset)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rcRect l="30" r="30"/>
          <a:stretch/>
        </p:blipFill>
        <p:spPr>
          <a:xfrm>
            <a:off x="7513674" y="1310828"/>
            <a:ext cx="4447786" cy="55185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8797" y="8221"/>
            <a:ext cx="7103203" cy="307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[</a:t>
            </a:r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  <a:hlinkClick r:id="rId3"/>
              </a:rPr>
              <a:t>http://promise.site.uottawa.ca/SERepository/datasets/cm1.arff</a:t>
            </a:r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34858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860303" y="904989"/>
            <a:ext cx="7130408" cy="5223881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15" idx="0"/>
          </p:cNvCxnSpPr>
          <p:nvPr/>
        </p:nvCxnSpPr>
        <p:spPr>
          <a:xfrm flipH="1" flipV="1">
            <a:off x="8622344" y="3140812"/>
            <a:ext cx="987358" cy="658140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/>
            <a:stCxn id="15" idx="1"/>
          </p:cNvCxnSpPr>
          <p:nvPr/>
        </p:nvCxnSpPr>
        <p:spPr>
          <a:xfrm flipH="1" flipV="1">
            <a:off x="7747591" y="3537098"/>
            <a:ext cx="1481099" cy="446519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9228690" y="3798952"/>
            <a:ext cx="762023" cy="369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C00000"/>
            </a:solidFill>
          </a:ln>
        </p:spPr>
        <p:txBody>
          <a:bodyPr wrap="square" lIns="91436" tIns="45719" rIns="91436" bIns="45719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size</a:t>
            </a:r>
          </a:p>
        </p:txBody>
      </p:sp>
      <p:cxnSp>
        <p:nvCxnSpPr>
          <p:cNvPr id="23" name="Straight Arrow Connector 22"/>
          <p:cNvCxnSpPr>
            <a:stCxn id="25" idx="0"/>
          </p:cNvCxnSpPr>
          <p:nvPr/>
        </p:nvCxnSpPr>
        <p:spPr>
          <a:xfrm flipH="1">
            <a:off x="8300744" y="690863"/>
            <a:ext cx="619048" cy="848584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5" idx="1"/>
          </p:cNvCxnSpPr>
          <p:nvPr/>
        </p:nvCxnSpPr>
        <p:spPr>
          <a:xfrm flipH="1">
            <a:off x="7615886" y="875528"/>
            <a:ext cx="818004" cy="663917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8433890" y="690863"/>
            <a:ext cx="971804" cy="369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C00000"/>
            </a:solidFill>
          </a:ln>
        </p:spPr>
        <p:txBody>
          <a:bodyPr wrap="square" lIns="91436" tIns="45719" rIns="91436" bIns="45719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colour</a:t>
            </a:r>
          </a:p>
        </p:txBody>
      </p:sp>
      <p:cxnSp>
        <p:nvCxnSpPr>
          <p:cNvPr id="32" name="Straight Arrow Connector 31"/>
          <p:cNvCxnSpPr>
            <a:stCxn id="34" idx="0"/>
          </p:cNvCxnSpPr>
          <p:nvPr/>
        </p:nvCxnSpPr>
        <p:spPr>
          <a:xfrm flipV="1">
            <a:off x="7528991" y="4607078"/>
            <a:ext cx="655548" cy="253116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34" idx="3"/>
          </p:cNvCxnSpPr>
          <p:nvPr/>
        </p:nvCxnSpPr>
        <p:spPr>
          <a:xfrm flipV="1">
            <a:off x="7985666" y="4860200"/>
            <a:ext cx="198873" cy="184659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072315" y="4860194"/>
            <a:ext cx="913351" cy="369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C00000"/>
            </a:solidFill>
          </a:ln>
        </p:spPr>
        <p:txBody>
          <a:bodyPr wrap="square" lIns="91436" tIns="45719" rIns="91436" bIns="45719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shape</a:t>
            </a:r>
          </a:p>
        </p:txBody>
      </p:sp>
      <p:cxnSp>
        <p:nvCxnSpPr>
          <p:cNvPr id="47" name="Straight Arrow Connector 46"/>
          <p:cNvCxnSpPr>
            <a:cxnSpLocks/>
          </p:cNvCxnSpPr>
          <p:nvPr/>
        </p:nvCxnSpPr>
        <p:spPr>
          <a:xfrm flipV="1">
            <a:off x="3253412" y="3474200"/>
            <a:ext cx="141121" cy="2224854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49" idx="3"/>
          </p:cNvCxnSpPr>
          <p:nvPr/>
        </p:nvCxnSpPr>
        <p:spPr>
          <a:xfrm flipV="1">
            <a:off x="3837105" y="5816283"/>
            <a:ext cx="429847" cy="67436"/>
          </a:xfrm>
          <a:prstGeom prst="straightConnector1">
            <a:avLst/>
          </a:prstGeom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2627186" y="5699054"/>
            <a:ext cx="1209919" cy="36933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8100">
            <a:solidFill>
              <a:srgbClr val="C00000"/>
            </a:solidFill>
          </a:ln>
        </p:spPr>
        <p:txBody>
          <a:bodyPr wrap="square" lIns="91436" tIns="45719" rIns="91436" bIns="45719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position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088797" y="8221"/>
            <a:ext cx="7103203" cy="307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36" tIns="45719" rIns="91436" bIns="45719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[</a:t>
            </a:r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  <a:hlinkClick r:id="rId4"/>
              </a:rPr>
              <a:t>http://promise.site.uottawa.ca/SERepository/datasets/cm1.arff</a:t>
            </a:r>
            <a:r>
              <a:rPr lang="en-US" sz="140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]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298762" y="471249"/>
            <a:ext cx="6068555" cy="461663"/>
          </a:xfrm>
          <a:prstGeom prst="rect">
            <a:avLst/>
          </a:prstGeom>
        </p:spPr>
        <p:txBody>
          <a:bodyPr wrap="square" lIns="91436" tIns="45719" rIns="91436" bIns="45719">
            <a:spAutoFit/>
          </a:bodyPr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NASA CM1 Dataset (subset)</a:t>
            </a:r>
          </a:p>
        </p:txBody>
      </p:sp>
    </p:spTree>
    <p:extLst>
      <p:ext uri="{BB962C8B-B14F-4D97-AF65-F5344CB8AC3E}">
        <p14:creationId xmlns:p14="http://schemas.microsoft.com/office/powerpoint/2010/main" val="947634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10175358" cy="1485900"/>
          </a:xfrm>
        </p:spPr>
        <p:txBody>
          <a:bodyPr/>
          <a:lstStyle/>
          <a:p>
            <a:r>
              <a:rPr lang="en-US" b="1" dirty="0"/>
              <a:t>WORKHORSE VISUALIZATIONS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Line Chart/Rug Chart/Number Line</a:t>
            </a: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Histogram</a:t>
            </a: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Line Graph</a:t>
            </a: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Boxplot</a:t>
            </a: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Bar Chart</a:t>
            </a:r>
          </a:p>
          <a:p>
            <a:pPr marL="0" indent="0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Dagny OT" panose="020B0504020201020104" pitchFamily="34" charset="77"/>
              </a:rPr>
              <a:t>Scatterplot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534DB1DC-008F-B748-8CAE-5FE0CCC429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705" y="2171700"/>
            <a:ext cx="4071093" cy="1575907"/>
          </a:xfrm>
          <a:prstGeom prst="rect">
            <a:avLst/>
          </a:prstGeom>
        </p:spPr>
      </p:pic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346079A7-49BB-FF4E-9662-A889350A73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7" b="117"/>
          <a:stretch/>
        </p:blipFill>
        <p:spPr>
          <a:xfrm>
            <a:off x="5630322" y="4002321"/>
            <a:ext cx="3262930" cy="23306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FD5F3CF-C097-C44E-9858-010839D407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432598" y="4002321"/>
            <a:ext cx="2357064" cy="235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32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FUNDAMENTAL PRINCIPLES OF ANALYTICAL DESIGN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b="1" dirty="0">
                <a:latin typeface="Dagny OT" panose="020B0504020201020104" pitchFamily="34" charset="0"/>
              </a:rPr>
              <a:t>Reasoning and communicating </a:t>
            </a:r>
            <a:r>
              <a:rPr lang="en-US" dirty="0">
                <a:latin typeface="Dagny OT" panose="020B0504020201020104" pitchFamily="34" charset="0"/>
              </a:rPr>
              <a:t>our thoughts are intertwined with our lives in a causal and dynamic multivariate Universe.</a:t>
            </a:r>
            <a:endParaRPr lang="en-US" sz="500" dirty="0">
              <a:latin typeface="Dagny OT" panose="020B0504020201020104" pitchFamily="34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endParaRPr lang="en-US" sz="500" b="1" dirty="0">
              <a:latin typeface="Dagny OT" panose="020B0504020201020104" pitchFamily="34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b="1" dirty="0">
                <a:latin typeface="Dagny OT" panose="020B0504020201020104" pitchFamily="34" charset="0"/>
              </a:rPr>
              <a:t>Symmetry</a:t>
            </a:r>
            <a:r>
              <a:rPr lang="en-US" dirty="0">
                <a:latin typeface="Dagny OT" panose="020B0504020201020104" pitchFamily="34" charset="0"/>
              </a:rPr>
              <a:t> to visual displays of evidence: consumers should be seeking exactly what producers should be providing, namely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meaningful comparisons 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causal networks and underlying structure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multivariate links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integrated and relevant data 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honest documentation </a:t>
            </a:r>
          </a:p>
          <a:p>
            <a:pPr lvl="1" algn="just">
              <a:lnSpc>
                <a:spcPct val="110000"/>
              </a:lnSpc>
              <a:buSzPct val="112000"/>
              <a:buFont typeface="Wingdings" panose="05000000000000000000" pitchFamily="2" charset="2"/>
              <a:buChar char="§"/>
            </a:pPr>
            <a:r>
              <a:rPr lang="en-US" i="0" dirty="0">
                <a:latin typeface="Dagny OT" panose="020B0504020201020104" pitchFamily="34" charset="0"/>
              </a:rPr>
              <a:t>primary focus on content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1114" y="8221"/>
            <a:ext cx="11440886" cy="307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91436" tIns="45719" rIns="91436" bIns="45719" rtlCol="0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[E. Tufte, </a:t>
            </a:r>
            <a:r>
              <a:rPr lang="en-US" sz="1400" i="1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Beautiful Evidence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0DF5CB-B456-BC4F-BFC8-BEE1FFCE8007}"/>
              </a:ext>
            </a:extLst>
          </p:cNvPr>
          <p:cNvSpPr/>
          <p:nvPr/>
        </p:nvSpPr>
        <p:spPr>
          <a:xfrm>
            <a:off x="8492066" y="5176890"/>
            <a:ext cx="3589867" cy="6905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b="1" dirty="0">
                <a:latin typeface="Dagny OT" panose="020B0504020201020104" pitchFamily="34" charset="77"/>
              </a:rPr>
              <a:t>Is the point getting across? </a:t>
            </a:r>
            <a:br>
              <a:rPr lang="en-US" b="1" dirty="0">
                <a:latin typeface="Dagny OT" panose="020B0504020201020104" pitchFamily="34" charset="77"/>
              </a:rPr>
            </a:br>
            <a:r>
              <a:rPr lang="en-US" b="1" dirty="0">
                <a:latin typeface="Dagny OT" panose="020B0504020201020104" pitchFamily="34" charset="77"/>
              </a:rPr>
              <a:t>Is the message being conveyed? </a:t>
            </a:r>
            <a:endParaRPr lang="en-US" sz="300" dirty="0">
              <a:latin typeface="Dagny OT" panose="020B0504020201020104" pitchFamily="34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FAD78E-7D54-754D-AC45-E4B4558CF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483" y="72247"/>
            <a:ext cx="995782" cy="79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19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A WORD ABOUT ACCESSIBILITY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2286000"/>
            <a:ext cx="9764233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Charts cannot usually be translated to Braille. Describing the features and emerging structures in a visualization is a possible solution… </a:t>
            </a:r>
            <a:r>
              <a:rPr lang="en-US" b="1" dirty="0">
                <a:latin typeface="Dagny OT" panose="020B0504020201020104" pitchFamily="34" charset="77"/>
              </a:rPr>
              <a:t>if they can be spotted.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Analysts must produce clear and meaningful visualizations, but they must also describe them and their features in a fashion that allows all to "see" the insights. This requires analysts to have “seen” all the insights, which is not always possible.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Conditions: </a:t>
            </a:r>
            <a:r>
              <a:rPr lang="en-US" dirty="0" err="1">
                <a:latin typeface="Dagny OT" panose="020B0504020201020104" pitchFamily="34" charset="77"/>
              </a:rPr>
              <a:t>colourblindness</a:t>
            </a:r>
            <a:r>
              <a:rPr lang="en-US" dirty="0">
                <a:latin typeface="Dagny OT" panose="020B0504020201020104" pitchFamily="34" charset="77"/>
              </a:rPr>
              <a:t>, low vision, motor impairment, cognitive disability, ADHD, etc.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Best Practices: </a:t>
            </a:r>
            <a:r>
              <a:rPr lang="en-US" dirty="0">
                <a:latin typeface="Dagny OT" panose="020B0504020201020104" pitchFamily="34" charset="77"/>
              </a:rPr>
              <a:t>high contrast text/elements, zoom/magnifications, keyboard navigation, assistive design, short summaries, undo/redo functionality, etc. [F. </a:t>
            </a:r>
            <a:r>
              <a:rPr lang="en-US" dirty="0" err="1">
                <a:latin typeface="Dagny OT" panose="020B0504020201020104" pitchFamily="34" charset="77"/>
              </a:rPr>
              <a:t>Elavsky</a:t>
            </a:r>
            <a:r>
              <a:rPr lang="en-US" dirty="0">
                <a:latin typeface="Dagny OT" panose="020B0504020201020104" pitchFamily="34" charset="77"/>
              </a:rPr>
              <a:t>]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650A1F5-3000-2442-A2B3-A4EB1DBA1AF7}"/>
              </a:ext>
            </a:extLst>
          </p:cNvPr>
          <p:cNvSpPr/>
          <p:nvPr/>
        </p:nvSpPr>
        <p:spPr>
          <a:xfrm>
            <a:off x="10024427" y="0"/>
            <a:ext cx="2167573" cy="307775"/>
          </a:xfrm>
          <a:prstGeom prst="rect">
            <a:avLst/>
          </a:prstGeom>
        </p:spPr>
        <p:txBody>
          <a:bodyPr wrap="none" lIns="91436" tIns="45719" rIns="91436" bIns="45719">
            <a:spAutoFit/>
          </a:bodyPr>
          <a:lstStyle/>
          <a:p>
            <a:pPr algn="r"/>
            <a:r>
              <a:rPr lang="en-US" sz="1400">
                <a:latin typeface="Dagny OT" panose="020B0504020201020104" pitchFamily="34" charset="0"/>
                <a:ea typeface="Helvetica Light" charset="0"/>
                <a:cs typeface="Helvetica Light" charset="0"/>
              </a:rPr>
              <a:t>[</a:t>
            </a:r>
            <a:r>
              <a:rPr lang="en-US" sz="1400">
                <a:latin typeface="Dagny OT" panose="020B0504020201020104" pitchFamily="34" charset="0"/>
                <a:ea typeface="Helvetica Light" charset="0"/>
                <a:cs typeface="Helvetica Light" charset="0"/>
                <a:hlinkClick r:id="rId2"/>
              </a:rPr>
              <a:t>http://dataphys.org/list/</a:t>
            </a:r>
            <a:r>
              <a:rPr lang="en-US" sz="1400">
                <a:latin typeface="Dagny OT" panose="020B0504020201020104" pitchFamily="34" charset="0"/>
                <a:ea typeface="Helvetica Light" charset="0"/>
                <a:cs typeface="Helvetica Light" charset="0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64279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EDC264-CFF2-4234-A17E-9BCF5601879B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48e51f69-d585-4695-9488-9f1e0dda2451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14864</TotalTime>
  <Words>1003</Words>
  <Application>Microsoft Macintosh PowerPoint</Application>
  <PresentationFormat>Widescreen</PresentationFormat>
  <Paragraphs>194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Avenir Next</vt:lpstr>
      <vt:lpstr>Calibri</vt:lpstr>
      <vt:lpstr>Dagny OT</vt:lpstr>
      <vt:lpstr>Franklin Gothic Book</vt:lpstr>
      <vt:lpstr>System Font Regular</vt:lpstr>
      <vt:lpstr>Wingdings</vt:lpstr>
      <vt:lpstr>Crop</vt:lpstr>
      <vt:lpstr>Office Theme</vt:lpstr>
      <vt:lpstr>Introduction to Data Analysis</vt:lpstr>
      <vt:lpstr>DATA VISUALIZATION BASICS</vt:lpstr>
      <vt:lpstr>THE (MESSY) ANALYSIS PROCESS</vt:lpstr>
      <vt:lpstr>PowerPoint Presentation</vt:lpstr>
      <vt:lpstr>REPRESENTING OBSERVATIONS</vt:lpstr>
      <vt:lpstr>PowerPoint Presentation</vt:lpstr>
      <vt:lpstr>WORKHORSE VISUALIZATIONS</vt:lpstr>
      <vt:lpstr>FUNDAMENTAL PRINCIPLES OF ANALYTICAL DESIGN</vt:lpstr>
      <vt:lpstr>A WORD ABOUT ACCESSIBILITY</vt:lpstr>
      <vt:lpstr>PowerPoint Presentation</vt:lpstr>
      <vt:lpstr>CHART TYPES</vt:lpstr>
      <vt:lpstr>CHARTS TO AVOID</vt:lpstr>
      <vt:lpstr>TAKE-AWAYS</vt:lpstr>
      <vt:lpstr>PRE-ATTENTIVE FEATURES</vt:lpstr>
      <vt:lpstr>DECLUTTERING</vt:lpstr>
      <vt:lpstr>DECLUTTERING</vt:lpstr>
      <vt:lpstr>DECLUTTERING</vt:lpstr>
      <vt:lpstr>CHART SIZES</vt:lpstr>
      <vt:lpstr>COLOUR SCHEMES</vt:lpstr>
      <vt:lpstr>COLOUR SCHEMES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241</cp:revision>
  <dcterms:created xsi:type="dcterms:W3CDTF">2020-08-02T19:49:53Z</dcterms:created>
  <dcterms:modified xsi:type="dcterms:W3CDTF">2021-10-15T05:22:38Z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